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theme/theme1.xml" ContentType="application/vnd.openxmlformats-officedocument.theme+xml"/>
  <Default Extension="jpeg" ContentType="image/jpeg"/>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png" ContentType="image/p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636" r:id="rId1"/>
  </p:sldMasterIdLst>
  <p:sldIdLst>
    <p:sldId id="256" r:id="rId2"/>
    <p:sldId id="257" r:id="rId3"/>
    <p:sldId id="258" r:id="rId4"/>
    <p:sldId id="260" r:id="rId5"/>
    <p:sldId id="261" r:id="rId6"/>
    <p:sldId id="262" r:id="rId7"/>
    <p:sldId id="263" r:id="rId8"/>
    <p:sldId id="264" r:id="rId9"/>
    <p:sldId id="274" r:id="rId10"/>
    <p:sldId id="265" r:id="rId11"/>
    <p:sldId id="278" r:id="rId12"/>
    <p:sldId id="266" r:id="rId13"/>
    <p:sldId id="268" r:id="rId14"/>
    <p:sldId id="269" r:id="rId15"/>
    <p:sldId id="277" r:id="rId16"/>
    <p:sldId id="267" r:id="rId17"/>
    <p:sldId id="270" r:id="rId18"/>
    <p:sldId id="271" r:id="rId19"/>
    <p:sldId id="276" r:id="rId20"/>
    <p:sldId id="272" r:id="rId21"/>
    <p:sldId id="273" r:id="rId22"/>
    <p:sldId id="275"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69" d="100"/>
          <a:sy n="69" d="100"/>
        </p:scale>
        <p:origin x="-546" y="-10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AEA19B3-BC6D-4E56-93BC-B9B0EF1523FC}" type="datetime1">
              <a:rPr lang="en-US" smtClean="0"/>
              <a:pPr/>
              <a:t>9/29/2010</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91AF2B4D-6B12-4EDF-87BB-2B55CECB6611}"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92752564-8E64-EE41-84EC-3B3FB0796BED}" type="datetimeFigureOut">
              <a:rPr lang="en-US" smtClean="0"/>
              <a:pPr/>
              <a:t>9/29/2010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93E74-F93F-F44C-9A8F-2BBE2CF05AE5}"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2752564-8E64-EE41-84EC-3B3FB0796BED}" type="datetimeFigureOut">
              <a:rPr lang="en-US" smtClean="0"/>
              <a:pPr/>
              <a:t>9/29/2010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93E74-F93F-F44C-9A8F-2BBE2CF05AE5}"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92752564-8E64-EE41-84EC-3B3FB0796BED}" type="datetimeFigureOut">
              <a:rPr lang="en-US" smtClean="0"/>
              <a:pPr/>
              <a:t>9/29/2010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A93E74-F93F-F44C-9A8F-2BBE2CF05AE5}" type="slidenum">
              <a:rPr lang="en-US" smtClean="0"/>
              <a:pPr/>
              <a:t>‹#›</a:t>
            </a:fld>
            <a:endParaRPr lang="en-US"/>
          </a:p>
        </p:txBody>
      </p:sp>
    </p:spTree>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752564-8E64-EE41-84EC-3B3FB0796BED}" type="datetimeFigureOut">
              <a:rPr lang="en-US" smtClean="0"/>
              <a:pPr/>
              <a:t>9/29/2010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A93E74-F93F-F44C-9A8F-2BBE2CF05AE5}" type="slidenum">
              <a:rPr lang="en-US" smtClean="0"/>
              <a:pPr/>
              <a:t>‹#›</a:t>
            </a:fld>
            <a:endParaRPr lang="en-US"/>
          </a:p>
        </p:txBody>
      </p:sp>
    </p:spTree>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752564-8E64-EE41-84EC-3B3FB0796BED}" type="datetimeFigureOut">
              <a:rPr lang="en-US" smtClean="0"/>
              <a:pPr/>
              <a:t>9/29/2010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9A16BBF-FC06-5B47-B331-4B4FBC88E76F}" type="slidenum">
              <a:rPr lang="en-US" smtClean="0"/>
              <a:pPr/>
              <a:t>‹#›</a:t>
            </a:fld>
            <a:endParaRPr lang="en-US"/>
          </a:p>
        </p:txBody>
      </p:sp>
    </p:spTree>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752564-8E64-EE41-84EC-3B3FB0796BED}" type="datetimeFigureOut">
              <a:rPr lang="en-US" smtClean="0"/>
              <a:pPr/>
              <a:t>9/29/2010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93E74-F93F-F44C-9A8F-2BBE2CF05AE5}"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752564-8E64-EE41-84EC-3B3FB0796BED}" type="datetimeFigureOut">
              <a:rPr lang="en-US" smtClean="0"/>
              <a:pPr/>
              <a:t>9/29/2010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93E74-F93F-F44C-9A8F-2BBE2CF05AE5}" type="slidenum">
              <a:rPr lang="en-US" smtClean="0"/>
              <a:pPr/>
              <a:t>‹#›</a:t>
            </a:fld>
            <a:endParaRPr lang="en-US"/>
          </a:p>
        </p:txBody>
      </p:sp>
    </p:spTree>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752564-8E64-EE41-84EC-3B3FB0796BED}" type="datetimeFigureOut">
              <a:rPr lang="en-US" smtClean="0"/>
              <a:pPr/>
              <a:t>9/29/2010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93E74-F93F-F44C-9A8F-2BBE2CF05AE5}"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transition>
    <p:dissolv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2752564-8E64-EE41-84EC-3B3FB0796BED}" type="datetimeFigureOut">
              <a:rPr lang="en-US" smtClean="0"/>
              <a:pPr/>
              <a:t>9/29/2010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93E74-F93F-F44C-9A8F-2BBE2CF05AE5}" type="slidenum">
              <a:rPr lang="en-US" smtClean="0"/>
              <a:pPr/>
              <a:t>‹#›</a:t>
            </a:fld>
            <a:endParaRPr lang="en-US"/>
          </a:p>
        </p:txBody>
      </p:sp>
    </p:spTree>
  </p:cSld>
  <p:clrMapOvr>
    <a:masterClrMapping/>
  </p:clrMapOvr>
  <p:transition>
    <p:dissolv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2752564-8E64-EE41-84EC-3B3FB0796BED}" type="datetimeFigureOut">
              <a:rPr lang="en-US" smtClean="0"/>
              <a:pPr/>
              <a:t>9/29/2010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93E74-F93F-F44C-9A8F-2BBE2CF05AE5}" type="slidenum">
              <a:rPr lang="en-US" smtClean="0"/>
              <a:pPr/>
              <a:t>‹#›</a:t>
            </a:fld>
            <a:endParaRPr lang="en-US"/>
          </a:p>
        </p:txBody>
      </p:sp>
    </p:spTree>
  </p:cSld>
  <p:clrMapOvr>
    <a:masterClrMapping/>
  </p:clrMapOvr>
  <p:transition>
    <p:dissolv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2752564-8E64-EE41-84EC-3B3FB0796BED}" type="datetimeFigureOut">
              <a:rPr lang="en-US" smtClean="0"/>
              <a:pPr/>
              <a:t>9/29/2010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93E74-F93F-F44C-9A8F-2BBE2CF05AE5}" type="slidenum">
              <a:rPr lang="en-US" smtClean="0"/>
              <a:pPr/>
              <a:t>‹#›</a:t>
            </a:fld>
            <a:endParaRPr lang="en-US"/>
          </a:p>
        </p:txBody>
      </p:sp>
    </p:spTree>
  </p:cSld>
  <p:clrMapOvr>
    <a:masterClrMapping/>
  </p:clrMapOvr>
  <p:transition>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92752564-8E64-EE41-84EC-3B3FB0796BED}" type="datetimeFigureOut">
              <a:rPr lang="en-US" smtClean="0"/>
              <a:pPr/>
              <a:t>9/29/2010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93E74-F93F-F44C-9A8F-2BBE2CF05AE5}" type="slidenum">
              <a:rPr lang="en-US" smtClean="0"/>
              <a:pPr/>
              <a:t>‹#›</a:t>
            </a:fld>
            <a:endParaRPr lang="en-US"/>
          </a:p>
        </p:txBody>
      </p:sp>
    </p:spTree>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92752564-8E64-EE41-84EC-3B3FB0796BED}" type="datetimeFigureOut">
              <a:rPr lang="en-US" smtClean="0"/>
              <a:pPr/>
              <a:t>9/29/2010</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CBA93E74-F93F-F44C-9A8F-2BBE2CF05AE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72AAB499-F5DE-4BE5-BB26-90CC428051F7}" type="datetime1">
              <a:rPr lang="en-US" smtClean="0"/>
              <a:pPr/>
              <a:t>9/29/2010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F5CD18-686B-47A9-AFD5-66CE5FA52A66}"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2752564-8E64-EE41-84EC-3B3FB0796BED}" type="datetimeFigureOut">
              <a:rPr lang="en-US" smtClean="0"/>
              <a:pPr/>
              <a:t>9/29/2010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A93E74-F93F-F44C-9A8F-2BBE2CF05AE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8619E1B-55DA-4EA6-A581-F7DC676BFABF}" type="datetime1">
              <a:rPr lang="en-US" smtClean="0"/>
              <a:pPr/>
              <a:t>9/29/2010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AF02B71-8991-4516-A01E-F1A9ACD28BDC}" type="slidenum">
              <a:rPr lang="en-US" smtClean="0"/>
              <a:pPr/>
              <a:t>‹#›</a:t>
            </a:fld>
            <a:endParaRPr lang="en-US"/>
          </a:p>
        </p:txBody>
      </p:sp>
    </p:spTree>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2752564-8E64-EE41-84EC-3B3FB0796BED}" type="datetimeFigureOut">
              <a:rPr lang="en-US" smtClean="0"/>
              <a:pPr/>
              <a:t>9/29/2010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93E74-F93F-F44C-9A8F-2BBE2CF05AE5}" type="slidenum">
              <a:rPr lang="en-US" smtClean="0"/>
              <a:pPr/>
              <a:t>‹#›</a:t>
            </a:fld>
            <a:endParaRPr lang="en-US"/>
          </a:p>
        </p:txBody>
      </p:sp>
    </p:spTree>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92752564-8E64-EE41-84EC-3B3FB0796BED}" type="datetimeFigureOut">
              <a:rPr lang="en-US" smtClean="0"/>
              <a:pPr/>
              <a:t>9/29/2010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A93E74-F93F-F44C-9A8F-2BBE2CF05AE5}"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92752564-8E64-EE41-84EC-3B3FB0796BED}" type="datetimeFigureOut">
              <a:rPr lang="en-US" smtClean="0"/>
              <a:pPr/>
              <a:t>9/29/2010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A93E74-F93F-F44C-9A8F-2BBE2CF05AE5}"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92752564-8E64-EE41-84EC-3B3FB0796BED}" type="datetimeFigureOut">
              <a:rPr lang="en-US" smtClean="0"/>
              <a:pPr/>
              <a:t>9/29/2010</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CBA93E74-F93F-F44C-9A8F-2BBE2CF05AE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4637" r:id="rId1"/>
    <p:sldLayoutId id="2147484638" r:id="rId2"/>
    <p:sldLayoutId id="2147484639" r:id="rId3"/>
    <p:sldLayoutId id="2147484640" r:id="rId4"/>
    <p:sldLayoutId id="2147484641" r:id="rId5"/>
    <p:sldLayoutId id="2147484642" r:id="rId6"/>
    <p:sldLayoutId id="2147484643" r:id="rId7"/>
    <p:sldLayoutId id="2147484644" r:id="rId8"/>
    <p:sldLayoutId id="2147484645" r:id="rId9"/>
    <p:sldLayoutId id="2147484646" r:id="rId10"/>
    <p:sldLayoutId id="2147484647" r:id="rId11"/>
    <p:sldLayoutId id="2147484648" r:id="rId12"/>
    <p:sldLayoutId id="2147484649" r:id="rId13"/>
    <p:sldLayoutId id="2147484650" r:id="rId14"/>
    <p:sldLayoutId id="2147484651" r:id="rId15"/>
    <p:sldLayoutId id="2147484652" r:id="rId16"/>
    <p:sldLayoutId id="2147484653" r:id="rId17"/>
    <p:sldLayoutId id="2147484654" r:id="rId18"/>
    <p:sldLayoutId id="2147484655" r:id="rId19"/>
    <p:sldLayoutId id="2147484656" r:id="rId20"/>
  </p:sldLayoutIdLst>
  <p:transition>
    <p:dissolve/>
  </p:transition>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Covering Corruption</a:t>
            </a:r>
            <a:endParaRPr lang="en-US" dirty="0"/>
          </a:p>
        </p:txBody>
      </p:sp>
      <p:sp>
        <p:nvSpPr>
          <p:cNvPr id="3" name="Subtitle 2"/>
          <p:cNvSpPr>
            <a:spLocks noGrp="1"/>
          </p:cNvSpPr>
          <p:nvPr>
            <p:ph type="subTitle" idx="1"/>
          </p:nvPr>
        </p:nvSpPr>
        <p:spPr/>
        <p:txBody>
          <a:bodyPr>
            <a:normAutofit/>
          </a:bodyPr>
          <a:lstStyle/>
          <a:p>
            <a:r>
              <a:rPr lang="en-US" dirty="0" smtClean="0"/>
              <a:t>The Difficulties of Trying to Make a Difference</a:t>
            </a:r>
            <a:endParaRPr lang="en-US" dirty="0"/>
          </a:p>
        </p:txBody>
      </p:sp>
    </p:spTree>
  </p:cSld>
  <p:clrMapOvr>
    <a:masterClrMapping/>
  </p:clrMapOvr>
  <p:transition>
    <p:dissolv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smtClean="0"/>
              <a:t>Fighting the fight</a:t>
            </a:r>
            <a:endParaRPr lang="en-US" dirty="0"/>
          </a:p>
        </p:txBody>
      </p:sp>
      <p:sp>
        <p:nvSpPr>
          <p:cNvPr id="12" name="Text Placeholder 11"/>
          <p:cNvSpPr>
            <a:spLocks noGrp="1"/>
          </p:cNvSpPr>
          <p:nvPr>
            <p:ph type="body" sz="half" idx="2"/>
          </p:nvPr>
        </p:nvSpPr>
        <p:spPr>
          <a:xfrm>
            <a:off x="914400" y="4928735"/>
            <a:ext cx="7315200" cy="1400055"/>
          </a:xfrm>
        </p:spPr>
        <p:txBody>
          <a:bodyPr>
            <a:normAutofit fontScale="85000" lnSpcReduction="20000"/>
          </a:bodyPr>
          <a:lstStyle/>
          <a:p>
            <a:r>
              <a:rPr lang="en-US" dirty="0" smtClean="0"/>
              <a:t> *Find the right topic</a:t>
            </a:r>
          </a:p>
          <a:p>
            <a:r>
              <a:rPr lang="en-US" dirty="0" smtClean="0"/>
              <a:t> </a:t>
            </a:r>
          </a:p>
          <a:p>
            <a:r>
              <a:rPr lang="en-US" dirty="0" smtClean="0"/>
              <a:t> *Use technology</a:t>
            </a:r>
          </a:p>
          <a:p>
            <a:endParaRPr lang="en-US" dirty="0" smtClean="0"/>
          </a:p>
          <a:p>
            <a:r>
              <a:rPr lang="en-US" dirty="0" smtClean="0"/>
              <a:t> *Team with NGOs </a:t>
            </a:r>
          </a:p>
          <a:p>
            <a:r>
              <a:rPr lang="en-US" dirty="0" smtClean="0"/>
              <a:t> </a:t>
            </a:r>
          </a:p>
          <a:p>
            <a:endParaRPr lang="en-US" dirty="0" smtClean="0"/>
          </a:p>
          <a:p>
            <a:endParaRPr lang="en-US" dirty="0"/>
          </a:p>
        </p:txBody>
      </p:sp>
      <p:pic>
        <p:nvPicPr>
          <p:cNvPr id="14" name="Picture Placeholder 13" descr="60318_442381383910_714858910_5060389_3287522_n.jpg"/>
          <p:cNvPicPr>
            <a:picLocks noGrp="1" noChangeAspect="1"/>
          </p:cNvPicPr>
          <p:nvPr>
            <p:ph type="pic" sz="quarter" idx="15"/>
          </p:nvPr>
        </p:nvPicPr>
        <p:blipFill>
          <a:blip r:embed="rId2"/>
          <a:srcRect l="-6822" r="-6822"/>
          <a:stretch>
            <a:fillRect/>
          </a:stretch>
        </p:blipFill>
        <p:spPr/>
      </p:pic>
    </p:spTree>
  </p:cSld>
  <p:clrMapOvr>
    <a:masterClrMapping/>
  </p:clrMapOvr>
  <p:transition>
    <p:dissolv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The Right Story</a:t>
            </a:r>
            <a:endParaRPr lang="en-US" dirty="0"/>
          </a:p>
        </p:txBody>
      </p:sp>
      <p:sp>
        <p:nvSpPr>
          <p:cNvPr id="10" name="Text Placeholder 9"/>
          <p:cNvSpPr>
            <a:spLocks noGrp="1"/>
          </p:cNvSpPr>
          <p:nvPr>
            <p:ph type="body" sz="half" idx="2"/>
          </p:nvPr>
        </p:nvSpPr>
        <p:spPr/>
        <p:txBody>
          <a:bodyPr/>
          <a:lstStyle/>
          <a:p>
            <a:r>
              <a:rPr lang="en-US" dirty="0" smtClean="0"/>
              <a:t>Sex, food, sports, gossip</a:t>
            </a:r>
            <a:r>
              <a:rPr lang="en-US" smtClean="0"/>
              <a:t>, hypocrisy</a:t>
            </a:r>
            <a:endParaRPr lang="en-US" dirty="0"/>
          </a:p>
        </p:txBody>
      </p:sp>
      <p:pic>
        <p:nvPicPr>
          <p:cNvPr id="8" name="Content Placeholder 7" descr="Peo_Of_Inter.jpg"/>
          <p:cNvPicPr>
            <a:picLocks noGrp="1" noChangeAspect="1"/>
          </p:cNvPicPr>
          <p:nvPr>
            <p:ph type="pic" sz="quarter" idx="15"/>
          </p:nvPr>
        </p:nvPicPr>
        <p:blipFill>
          <a:blip r:embed="rId2"/>
          <a:srcRect t="-3655" b="-3655"/>
          <a:stretch>
            <a:fillRect/>
          </a:stretch>
        </p:blipFill>
        <p:spPr>
          <a:xfrm rot="232774">
            <a:off x="2083058" y="894764"/>
            <a:ext cx="4653577" cy="3072384"/>
          </a:xfrm>
        </p:spPr>
      </p:pic>
    </p:spTree>
  </p:cSld>
  <p:clrMapOvr>
    <a:masterClrMapping/>
  </p:clrMapOvr>
  <p:transition>
    <p:dissolv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Fighting…</a:t>
            </a:r>
            <a:endParaRPr lang="en-US" dirty="0"/>
          </a:p>
        </p:txBody>
      </p:sp>
      <p:pic>
        <p:nvPicPr>
          <p:cNvPr id="10" name="Picture Placeholder 9" descr="P1020250.JPG"/>
          <p:cNvPicPr>
            <a:picLocks noGrp="1" noChangeAspect="1"/>
          </p:cNvPicPr>
          <p:nvPr>
            <p:ph type="pic" sz="quarter" idx="16"/>
          </p:nvPr>
        </p:nvPicPr>
        <p:blipFill>
          <a:blip r:embed="rId2"/>
          <a:srcRect l="-4109" r="-4109"/>
          <a:stretch>
            <a:fillRect/>
          </a:stretch>
        </p:blipFill>
        <p:spPr/>
      </p:pic>
      <p:sp>
        <p:nvSpPr>
          <p:cNvPr id="6" name="Text Placeholder 5"/>
          <p:cNvSpPr>
            <a:spLocks noGrp="1"/>
          </p:cNvSpPr>
          <p:nvPr>
            <p:ph type="body" sz="half" idx="2"/>
          </p:nvPr>
        </p:nvSpPr>
        <p:spPr/>
        <p:txBody>
          <a:bodyPr/>
          <a:lstStyle/>
          <a:p>
            <a:r>
              <a:rPr lang="en-US" dirty="0" smtClean="0"/>
              <a:t>Build teams and networks to share resources, cross train, inspire and support</a:t>
            </a:r>
            <a:endParaRPr lang="en-US" dirty="0"/>
          </a:p>
        </p:txBody>
      </p:sp>
      <p:pic>
        <p:nvPicPr>
          <p:cNvPr id="12" name="Picture Placeholder 11" descr="44835_152241868134618_134191556606316_458375_5555064_n.jpg"/>
          <p:cNvPicPr>
            <a:picLocks noGrp="1" noChangeAspect="1"/>
          </p:cNvPicPr>
          <p:nvPr>
            <p:ph type="pic" sz="quarter" idx="17"/>
          </p:nvPr>
        </p:nvPicPr>
        <p:blipFill>
          <a:blip r:embed="rId3"/>
          <a:srcRect l="-23656" r="-23656"/>
          <a:stretch>
            <a:fillRect/>
          </a:stretch>
        </p:blipFill>
        <p:spPr/>
      </p:pic>
    </p:spTree>
  </p:cSld>
  <p:clrMapOvr>
    <a:masterClrMapping/>
  </p:clrMapOvr>
  <p:transition>
    <p:dissolv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Redefine success</a:t>
            </a:r>
            <a:endParaRPr lang="en-US" dirty="0"/>
          </a:p>
        </p:txBody>
      </p:sp>
      <p:pic>
        <p:nvPicPr>
          <p:cNvPr id="5" name="Picture Placeholder 4" descr="DownloadedFile-2.jpeg"/>
          <p:cNvPicPr>
            <a:picLocks noGrp="1" noChangeAspect="1"/>
          </p:cNvPicPr>
          <p:nvPr>
            <p:ph type="pic" sz="quarter" idx="15"/>
          </p:nvPr>
        </p:nvPicPr>
        <p:blipFill>
          <a:blip r:embed="rId2"/>
          <a:srcRect l="-8159" r="-8159"/>
          <a:stretch>
            <a:fillRect/>
          </a:stretch>
        </p:blipFill>
        <p:spPr/>
      </p:pic>
      <p:sp>
        <p:nvSpPr>
          <p:cNvPr id="7" name="Content Placeholder 6"/>
          <p:cNvSpPr>
            <a:spLocks noGrp="1"/>
          </p:cNvSpPr>
          <p:nvPr>
            <p:ph type="body" sz="half" idx="2"/>
          </p:nvPr>
        </p:nvSpPr>
        <p:spPr>
          <a:xfrm>
            <a:off x="3158117" y="5230906"/>
            <a:ext cx="5532958" cy="1461994"/>
          </a:xfrm>
        </p:spPr>
        <p:txBody>
          <a:bodyPr>
            <a:normAutofit/>
          </a:bodyPr>
          <a:lstStyle/>
          <a:p>
            <a:r>
              <a:rPr lang="en-US" dirty="0" smtClean="0"/>
              <a:t>You can’t change what you don’t know about</a:t>
            </a:r>
          </a:p>
          <a:p>
            <a:endParaRPr lang="en-US" dirty="0" smtClean="0"/>
          </a:p>
          <a:p>
            <a:r>
              <a:rPr lang="en-US" dirty="0" smtClean="0"/>
              <a:t>Demonstrate to citizens their own responsibility for corruption </a:t>
            </a:r>
          </a:p>
          <a:p>
            <a:pPr>
              <a:buNone/>
            </a:pPr>
            <a:endParaRPr lang="en-US" dirty="0"/>
          </a:p>
        </p:txBody>
      </p:sp>
    </p:spTree>
  </p:cSld>
  <p:clrMapOvr>
    <a:masterClrMapping/>
  </p:clrMapOvr>
  <p:transition>
    <p:dissolv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Redefining</a:t>
            </a:r>
            <a:endParaRPr lang="en-US" dirty="0"/>
          </a:p>
        </p:txBody>
      </p:sp>
      <p:sp>
        <p:nvSpPr>
          <p:cNvPr id="3" name="Content Placeholder 2"/>
          <p:cNvSpPr>
            <a:spLocks noGrp="1"/>
          </p:cNvSpPr>
          <p:nvPr>
            <p:ph idx="1"/>
          </p:nvPr>
        </p:nvSpPr>
        <p:spPr/>
        <p:txBody>
          <a:bodyPr/>
          <a:lstStyle/>
          <a:p>
            <a:r>
              <a:rPr lang="en-US" dirty="0" smtClean="0"/>
              <a:t>Make a long-lasting record of wrong-doing</a:t>
            </a:r>
          </a:p>
          <a:p>
            <a:r>
              <a:rPr lang="en-US" dirty="0" smtClean="0"/>
              <a:t>Connect corruption with the real consequences</a:t>
            </a:r>
          </a:p>
          <a:p>
            <a:r>
              <a:rPr lang="en-US" dirty="0" smtClean="0"/>
              <a:t>Prevent corruption or make it harder</a:t>
            </a:r>
            <a:endParaRPr lang="en-US" dirty="0"/>
          </a:p>
        </p:txBody>
      </p:sp>
    </p:spTree>
  </p:cSld>
  <p:clrMapOvr>
    <a:masterClrMapping/>
  </p:clrMapOvr>
  <p:transition>
    <p:dissolv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One example of how it works</a:t>
            </a:r>
            <a:endParaRPr lang="en-US" dirty="0"/>
          </a:p>
        </p:txBody>
      </p:sp>
      <p:pic>
        <p:nvPicPr>
          <p:cNvPr id="4" name="Content Placeholder 3" descr="PP15_Brankovic_4.jpg"/>
          <p:cNvPicPr>
            <a:picLocks noGrp="1" noChangeAspect="1"/>
          </p:cNvPicPr>
          <p:nvPr>
            <p:ph idx="1"/>
          </p:nvPr>
        </p:nvPicPr>
        <p:blipFill>
          <a:blip r:embed="rId2"/>
          <a:srcRect l="-22125" r="-22125"/>
          <a:stretch>
            <a:fillRect/>
          </a:stretch>
        </p:blipFill>
        <p:spPr/>
      </p:pic>
    </p:spTree>
  </p:cSld>
  <p:clrMapOvr>
    <a:masterClrMapping/>
  </p:clrMapOvr>
  <p:transition>
    <p:dissolv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Are muckrakers born or bred?</a:t>
            </a:r>
            <a:endParaRPr lang="en-US" dirty="0"/>
          </a:p>
        </p:txBody>
      </p:sp>
      <p:sp>
        <p:nvSpPr>
          <p:cNvPr id="7" name="Text Placeholder 6"/>
          <p:cNvSpPr>
            <a:spLocks noGrp="1"/>
          </p:cNvSpPr>
          <p:nvPr>
            <p:ph type="body" sz="half" idx="2"/>
          </p:nvPr>
        </p:nvSpPr>
        <p:spPr/>
        <p:txBody>
          <a:bodyPr>
            <a:normAutofit lnSpcReduction="10000"/>
          </a:bodyPr>
          <a:lstStyle/>
          <a:p>
            <a:r>
              <a:rPr lang="en-US" dirty="0" smtClean="0"/>
              <a:t> “You can no more teach someone to be an investigative reporter who can cover corruption over a weekend than you can teach someone to practice constitutional law.” –Drew Sullivan</a:t>
            </a:r>
            <a:endParaRPr lang="en-US" dirty="0"/>
          </a:p>
        </p:txBody>
      </p:sp>
      <p:pic>
        <p:nvPicPr>
          <p:cNvPr id="9" name="Picture Placeholder 8" descr="10stepstoinvestigativereporting.png"/>
          <p:cNvPicPr>
            <a:picLocks noGrp="1" noChangeAspect="1"/>
          </p:cNvPicPr>
          <p:nvPr>
            <p:ph type="pic" sz="quarter" idx="14"/>
          </p:nvPr>
        </p:nvPicPr>
        <p:blipFill>
          <a:blip r:embed="rId2"/>
          <a:srcRect l="-2488" r="-2488"/>
          <a:stretch>
            <a:fillRect/>
          </a:stretch>
        </p:blipFill>
        <p:spPr/>
      </p:pic>
    </p:spTree>
  </p:cSld>
  <p:clrMapOvr>
    <a:masterClrMapping/>
  </p:clrMapOvr>
  <p:transition>
    <p:dissolv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Rethink training</a:t>
            </a:r>
            <a:endParaRPr lang="en-US" dirty="0"/>
          </a:p>
        </p:txBody>
      </p:sp>
      <p:sp>
        <p:nvSpPr>
          <p:cNvPr id="7" name="Content Placeholder 6"/>
          <p:cNvSpPr>
            <a:spLocks noGrp="1"/>
          </p:cNvSpPr>
          <p:nvPr>
            <p:ph idx="1"/>
          </p:nvPr>
        </p:nvSpPr>
        <p:spPr/>
        <p:txBody>
          <a:bodyPr/>
          <a:lstStyle/>
          <a:p>
            <a:r>
              <a:rPr lang="en-US" dirty="0" smtClean="0"/>
              <a:t>Train the right people</a:t>
            </a:r>
          </a:p>
          <a:p>
            <a:r>
              <a:rPr lang="en-US" dirty="0" smtClean="0"/>
              <a:t>Train them for a long time</a:t>
            </a:r>
          </a:p>
          <a:p>
            <a:r>
              <a:rPr lang="en-US" dirty="0" smtClean="0"/>
              <a:t>Train them outside a classroom</a:t>
            </a:r>
          </a:p>
          <a:p>
            <a:r>
              <a:rPr lang="en-US" dirty="0" smtClean="0"/>
              <a:t>Work with journalism schools</a:t>
            </a:r>
            <a:endParaRPr lang="en-US" dirty="0"/>
          </a:p>
        </p:txBody>
      </p:sp>
    </p:spTree>
  </p:cSld>
  <p:clrMapOvr>
    <a:masterClrMapping/>
  </p:clrMapOvr>
  <p:transition>
    <p:dissolv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Rethinking training</a:t>
            </a:r>
            <a:endParaRPr lang="en-US" dirty="0"/>
          </a:p>
        </p:txBody>
      </p:sp>
      <p:sp>
        <p:nvSpPr>
          <p:cNvPr id="3" name="Content Placeholder 2"/>
          <p:cNvSpPr>
            <a:spLocks noGrp="1"/>
          </p:cNvSpPr>
          <p:nvPr>
            <p:ph idx="1"/>
          </p:nvPr>
        </p:nvSpPr>
        <p:spPr/>
        <p:txBody>
          <a:bodyPr/>
          <a:lstStyle/>
          <a:p>
            <a:r>
              <a:rPr lang="en-US" dirty="0" smtClean="0"/>
              <a:t>Teach budgets, cross-cultural investigation, forensic accounting</a:t>
            </a:r>
          </a:p>
          <a:p>
            <a:r>
              <a:rPr lang="en-US" dirty="0" smtClean="0"/>
              <a:t>Teach interviewing and writing</a:t>
            </a:r>
          </a:p>
          <a:p>
            <a:r>
              <a:rPr lang="en-US" dirty="0" smtClean="0"/>
              <a:t>But first – all the basics </a:t>
            </a:r>
            <a:endParaRPr lang="en-US" dirty="0"/>
          </a:p>
        </p:txBody>
      </p:sp>
    </p:spTree>
  </p:cSld>
  <p:clrMapOvr>
    <a:masterClrMapping/>
  </p:clrMapOvr>
  <p:transition>
    <p:dissolv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lstStyle/>
          <a:p>
            <a:r>
              <a:rPr lang="en-US" dirty="0" smtClean="0"/>
              <a:t>Ideal training:</a:t>
            </a:r>
            <a:endParaRPr lang="en-US" dirty="0"/>
          </a:p>
        </p:txBody>
      </p:sp>
      <p:pic>
        <p:nvPicPr>
          <p:cNvPr id="18" name="Picture Placeholder 17" descr="DownloadedFile.jpeg"/>
          <p:cNvPicPr>
            <a:picLocks noGrp="1" noChangeAspect="1"/>
          </p:cNvPicPr>
          <p:nvPr>
            <p:ph type="pic" sz="quarter" idx="17"/>
          </p:nvPr>
        </p:nvPicPr>
        <p:blipFill>
          <a:blip r:embed="rId2"/>
          <a:srcRect l="-3976" r="-3976"/>
          <a:stretch>
            <a:fillRect/>
          </a:stretch>
        </p:blipFill>
        <p:spPr>
          <a:xfrm rot="21420000">
            <a:off x="306759" y="595521"/>
            <a:ext cx="3293318" cy="3051503"/>
          </a:xfrm>
        </p:spPr>
      </p:pic>
      <p:pic>
        <p:nvPicPr>
          <p:cNvPr id="19" name="Picture Placeholder 18" descr="P1030269.JPG"/>
          <p:cNvPicPr>
            <a:picLocks noGrp="1" noChangeAspect="1"/>
          </p:cNvPicPr>
          <p:nvPr>
            <p:ph type="pic" sz="quarter" idx="16"/>
          </p:nvPr>
        </p:nvPicPr>
        <p:blipFill>
          <a:blip r:embed="rId3"/>
          <a:srcRect l="-46193" r="-46193"/>
          <a:stretch>
            <a:fillRect/>
          </a:stretch>
        </p:blipFill>
        <p:spPr>
          <a:xfrm rot="360000">
            <a:off x="4336821" y="501286"/>
            <a:ext cx="4310758" cy="3072384"/>
          </a:xfrm>
        </p:spPr>
      </p:pic>
      <p:sp>
        <p:nvSpPr>
          <p:cNvPr id="15" name="Text Placeholder 14"/>
          <p:cNvSpPr>
            <a:spLocks noGrp="1"/>
          </p:cNvSpPr>
          <p:nvPr>
            <p:ph type="body" sz="half" idx="2"/>
          </p:nvPr>
        </p:nvSpPr>
        <p:spPr/>
        <p:txBody>
          <a:bodyPr>
            <a:normAutofit lnSpcReduction="10000"/>
          </a:bodyPr>
          <a:lstStyle/>
          <a:p>
            <a:r>
              <a:rPr lang="en-US" dirty="0" smtClean="0"/>
              <a:t>How to follow companies across borders, investigate a website, background an individual, find and use business databases, write compellingly and logically (which is not cultural) and stay safe doing it</a:t>
            </a:r>
            <a:endParaRPr lang="en-US" dirty="0"/>
          </a:p>
        </p:txBody>
      </p:sp>
    </p:spTree>
  </p:cSld>
  <p:clrMapOvr>
    <a:masterClrMapping/>
  </p:clrMapOvr>
  <p:transition>
    <p:dissolv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daunting challenges</a:t>
            </a:r>
            <a:endParaRPr lang="en-US" dirty="0"/>
          </a:p>
        </p:txBody>
      </p:sp>
      <p:sp>
        <p:nvSpPr>
          <p:cNvPr id="3" name="Content Placeholder 2"/>
          <p:cNvSpPr>
            <a:spLocks noGrp="1"/>
          </p:cNvSpPr>
          <p:nvPr>
            <p:ph idx="1"/>
          </p:nvPr>
        </p:nvSpPr>
        <p:spPr/>
        <p:txBody>
          <a:bodyPr/>
          <a:lstStyle/>
          <a:p>
            <a:r>
              <a:rPr lang="en-US" dirty="0" smtClean="0"/>
              <a:t>Salaries that are low and often intermittent</a:t>
            </a:r>
          </a:p>
          <a:p>
            <a:r>
              <a:rPr lang="en-US" dirty="0" smtClean="0"/>
              <a:t>No resources, even notebooks and phone minutes</a:t>
            </a:r>
          </a:p>
          <a:p>
            <a:r>
              <a:rPr lang="en-US" dirty="0" smtClean="0"/>
              <a:t>Poor training and low professionalism</a:t>
            </a:r>
          </a:p>
          <a:p>
            <a:r>
              <a:rPr lang="en-US" dirty="0" smtClean="0"/>
              <a:t>Owners who suffer from all of the above and may be dirty as well</a:t>
            </a:r>
          </a:p>
          <a:p>
            <a:r>
              <a:rPr lang="en-US" dirty="0" smtClean="0"/>
              <a:t>A public that expects, is resigned to, or apathetic about corruption</a:t>
            </a:r>
          </a:p>
          <a:p>
            <a:endParaRPr lang="en-US" dirty="0"/>
          </a:p>
        </p:txBody>
      </p:sp>
    </p:spTree>
  </p:cSld>
  <p:clrMapOvr>
    <a:masterClrMapping/>
  </p:clrMapOvr>
  <p:transition>
    <p:dissolv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a:t>
            </a:r>
            <a:endParaRPr lang="en-US" dirty="0"/>
          </a:p>
        </p:txBody>
      </p:sp>
      <p:sp>
        <p:nvSpPr>
          <p:cNvPr id="3" name="Content Placeholder 2"/>
          <p:cNvSpPr>
            <a:spLocks noGrp="1"/>
          </p:cNvSpPr>
          <p:nvPr>
            <p:ph idx="1"/>
          </p:nvPr>
        </p:nvSpPr>
        <p:spPr/>
        <p:txBody>
          <a:bodyPr/>
          <a:lstStyle/>
          <a:p>
            <a:r>
              <a:rPr lang="en-US" dirty="0" smtClean="0"/>
              <a:t>Collaborative software and Investigative Dashboard Model may make reporting easier</a:t>
            </a:r>
          </a:p>
          <a:p>
            <a:r>
              <a:rPr lang="en-US" dirty="0" smtClean="0"/>
              <a:t>Cell-phones, social media, Internet can make sourcing and citizen participation easier when no civil society</a:t>
            </a:r>
          </a:p>
          <a:p>
            <a:r>
              <a:rPr lang="en-US" dirty="0" smtClean="0"/>
              <a:t>Google Translate makes international readership easier</a:t>
            </a:r>
          </a:p>
          <a:p>
            <a:r>
              <a:rPr lang="en-US" dirty="0" smtClean="0"/>
              <a:t>YouTube, </a:t>
            </a:r>
            <a:r>
              <a:rPr lang="en-US" dirty="0" err="1" smtClean="0"/>
              <a:t>crowdsourcing</a:t>
            </a:r>
            <a:r>
              <a:rPr lang="en-US" dirty="0" smtClean="0"/>
              <a:t>, citizen journalism make crusading easy</a:t>
            </a:r>
            <a:endParaRPr lang="en-US" dirty="0"/>
          </a:p>
        </p:txBody>
      </p:sp>
    </p:spTree>
  </p:cSld>
  <p:clrMapOvr>
    <a:masterClrMapping/>
  </p:clrMapOvr>
  <p:transition>
    <p:dissolv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Editors are under-valued</a:t>
            </a:r>
            <a:endParaRPr lang="en-US" dirty="0"/>
          </a:p>
        </p:txBody>
      </p:sp>
      <p:pic>
        <p:nvPicPr>
          <p:cNvPr id="6" name="Picture Placeholder 5" descr="60424_442127208910_714858910_5054783_5943511_n.jpg"/>
          <p:cNvPicPr>
            <a:picLocks noGrp="1" noChangeAspect="1"/>
          </p:cNvPicPr>
          <p:nvPr>
            <p:ph type="pic" sz="quarter" idx="15"/>
          </p:nvPr>
        </p:nvPicPr>
        <p:blipFill>
          <a:blip r:embed="rId2"/>
          <a:srcRect l="-7732" r="-7732"/>
          <a:stretch>
            <a:fillRect/>
          </a:stretch>
        </p:blipFill>
        <p:spPr/>
      </p:pic>
      <p:sp>
        <p:nvSpPr>
          <p:cNvPr id="3" name="Content Placeholder 2"/>
          <p:cNvSpPr>
            <a:spLocks noGrp="1"/>
          </p:cNvSpPr>
          <p:nvPr>
            <p:ph type="body" sz="half" idx="2"/>
          </p:nvPr>
        </p:nvSpPr>
        <p:spPr>
          <a:xfrm>
            <a:off x="3158117" y="5230906"/>
            <a:ext cx="5532958" cy="1271494"/>
          </a:xfrm>
        </p:spPr>
        <p:txBody>
          <a:bodyPr>
            <a:normAutofit fontScale="85000" lnSpcReduction="20000"/>
          </a:bodyPr>
          <a:lstStyle/>
          <a:p>
            <a:r>
              <a:rPr lang="en-US" dirty="0" smtClean="0"/>
              <a:t>International collaboration should be regarded in a new light</a:t>
            </a:r>
          </a:p>
          <a:p>
            <a:endParaRPr lang="en-US" dirty="0" smtClean="0"/>
          </a:p>
          <a:p>
            <a:r>
              <a:rPr lang="en-US" dirty="0" smtClean="0"/>
              <a:t>Long-term success comes from holding reporters to standards they think are too high</a:t>
            </a:r>
            <a:endParaRPr lang="en-US" dirty="0"/>
          </a:p>
        </p:txBody>
      </p:sp>
    </p:spTree>
  </p:cSld>
  <p:clrMapOvr>
    <a:masterClrMapping/>
  </p:clrMapOvr>
  <p:transition>
    <p:dissolv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14400" y="4297922"/>
            <a:ext cx="6997700" cy="626502"/>
          </a:xfrm>
        </p:spPr>
        <p:txBody>
          <a:bodyPr/>
          <a:lstStyle/>
          <a:p>
            <a:r>
              <a:rPr lang="en-US" dirty="0" smtClean="0"/>
              <a:t>ENOUGH!</a:t>
            </a:r>
            <a:endParaRPr lang="en-US" dirty="0"/>
          </a:p>
        </p:txBody>
      </p:sp>
      <p:sp>
        <p:nvSpPr>
          <p:cNvPr id="11" name="Text Placeholder 10"/>
          <p:cNvSpPr>
            <a:spLocks noGrp="1"/>
          </p:cNvSpPr>
          <p:nvPr>
            <p:ph type="body" sz="half" idx="2"/>
          </p:nvPr>
        </p:nvSpPr>
        <p:spPr>
          <a:xfrm flipV="1">
            <a:off x="914400" y="5916705"/>
            <a:ext cx="4851400" cy="45719"/>
          </a:xfrm>
        </p:spPr>
        <p:txBody>
          <a:bodyPr>
            <a:normAutofit fontScale="25000" lnSpcReduction="20000"/>
          </a:bodyPr>
          <a:lstStyle/>
          <a:p>
            <a:endParaRPr lang="en-US" dirty="0"/>
          </a:p>
        </p:txBody>
      </p:sp>
      <p:pic>
        <p:nvPicPr>
          <p:cNvPr id="13" name="Picture Placeholder 12" descr="P1030503.JPG"/>
          <p:cNvPicPr>
            <a:picLocks noGrp="1" noChangeAspect="1"/>
          </p:cNvPicPr>
          <p:nvPr>
            <p:ph type="pic" sz="quarter" idx="15"/>
          </p:nvPr>
        </p:nvPicPr>
        <p:blipFill>
          <a:blip r:embed="rId2"/>
          <a:srcRect l="-51016" r="-51016"/>
          <a:stretch>
            <a:fillRect/>
          </a:stretch>
        </p:blipFill>
        <p:spPr>
          <a:xfrm rot="232774">
            <a:off x="2230964" y="563981"/>
            <a:ext cx="4653577" cy="3580614"/>
          </a:xfrm>
        </p:spPr>
      </p:pic>
    </p:spTree>
  </p:cSld>
  <p:clrMapOvr>
    <a:masterClrMapping/>
  </p:clrMapOvr>
  <p:transition>
    <p:dissolv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the more daunting</a:t>
            </a:r>
            <a:endParaRPr lang="en-US" dirty="0"/>
          </a:p>
        </p:txBody>
      </p:sp>
      <p:sp>
        <p:nvSpPr>
          <p:cNvPr id="3" name="Content Placeholder 2"/>
          <p:cNvSpPr>
            <a:spLocks noGrp="1"/>
          </p:cNvSpPr>
          <p:nvPr>
            <p:ph idx="1"/>
          </p:nvPr>
        </p:nvSpPr>
        <p:spPr/>
        <p:txBody>
          <a:bodyPr/>
          <a:lstStyle/>
          <a:p>
            <a:endParaRPr lang="en-US" dirty="0" smtClean="0"/>
          </a:p>
          <a:p>
            <a:r>
              <a:rPr lang="en-US" dirty="0" smtClean="0"/>
              <a:t>A government that limits access to documents, meetings and officials who will talk to the public</a:t>
            </a:r>
          </a:p>
          <a:p>
            <a:r>
              <a:rPr lang="en-US" dirty="0" smtClean="0"/>
              <a:t>A government that will fine, harass, jail or bankrupt you for stories it doesn’t like</a:t>
            </a:r>
          </a:p>
          <a:p>
            <a:r>
              <a:rPr lang="en-US" dirty="0" smtClean="0"/>
              <a:t>Targets bold enough to threaten, hurt or kill you</a:t>
            </a:r>
          </a:p>
          <a:p>
            <a:endParaRPr lang="en-US" dirty="0" smtClean="0"/>
          </a:p>
          <a:p>
            <a:endParaRPr lang="en-US" dirty="0"/>
          </a:p>
        </p:txBody>
      </p:sp>
    </p:spTree>
  </p:cSld>
  <p:clrMapOvr>
    <a:masterClrMapping/>
  </p:clrMapOvr>
  <p:transition>
    <p:dissolv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“It’s the kind of journalism that has a lot of martyrs.”</a:t>
            </a:r>
            <a:endParaRPr lang="en-US" dirty="0"/>
          </a:p>
        </p:txBody>
      </p:sp>
      <p:sp>
        <p:nvSpPr>
          <p:cNvPr id="3" name="Text Placeholder 2"/>
          <p:cNvSpPr>
            <a:spLocks noGrp="1"/>
          </p:cNvSpPr>
          <p:nvPr>
            <p:ph type="body" sz="half" idx="2"/>
          </p:nvPr>
        </p:nvSpPr>
        <p:spPr/>
        <p:txBody>
          <a:bodyPr/>
          <a:lstStyle/>
          <a:p>
            <a:r>
              <a:rPr lang="en-US" dirty="0" smtClean="0"/>
              <a:t>            __Joel Simon, executive director Committee to Protect Journalists</a:t>
            </a:r>
            <a:endParaRPr lang="en-US" dirty="0"/>
          </a:p>
        </p:txBody>
      </p:sp>
      <p:pic>
        <p:nvPicPr>
          <p:cNvPr id="5" name="Picture Placeholder 4" descr="images.jpeg"/>
          <p:cNvPicPr>
            <a:picLocks noGrp="1" noChangeAspect="1"/>
          </p:cNvPicPr>
          <p:nvPr>
            <p:ph type="pic" sz="quarter" idx="15"/>
          </p:nvPr>
        </p:nvPicPr>
        <p:blipFill>
          <a:blip r:embed="rId2"/>
          <a:srcRect l="-3349" r="-3349"/>
          <a:stretch>
            <a:fillRect/>
          </a:stretch>
        </p:blipFill>
        <p:spPr/>
      </p:pic>
    </p:spTree>
  </p:cSld>
  <p:clrMapOvr>
    <a:masterClrMapping/>
  </p:clrMapOvr>
  <p:transition>
    <p:dissolv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Since May</a:t>
            </a:r>
            <a:endParaRPr lang="en-US" dirty="0"/>
          </a:p>
        </p:txBody>
      </p:sp>
      <p:pic>
        <p:nvPicPr>
          <p:cNvPr id="13" name="Content Placeholder 12" descr="Hossein Derakhshan cropped.jpg"/>
          <p:cNvPicPr>
            <a:picLocks noGrp="1" noChangeAspect="1"/>
          </p:cNvPicPr>
          <p:nvPr>
            <p:ph idx="1"/>
          </p:nvPr>
        </p:nvPicPr>
        <p:blipFill>
          <a:blip r:embed="rId2"/>
          <a:srcRect t="-9786" b="-9786"/>
          <a:stretch>
            <a:fillRect/>
          </a:stretch>
        </p:blipFill>
        <p:spPr>
          <a:xfrm>
            <a:off x="4667250" y="368490"/>
            <a:ext cx="3566160" cy="5627498"/>
          </a:xfrm>
        </p:spPr>
      </p:pic>
      <p:sp>
        <p:nvSpPr>
          <p:cNvPr id="11" name="Text Placeholder 10"/>
          <p:cNvSpPr>
            <a:spLocks noGrp="1"/>
          </p:cNvSpPr>
          <p:nvPr>
            <p:ph type="body" sz="half" idx="2"/>
          </p:nvPr>
        </p:nvSpPr>
        <p:spPr>
          <a:xfrm>
            <a:off x="914398" y="2866030"/>
            <a:ext cx="3563938" cy="2823570"/>
          </a:xfrm>
        </p:spPr>
        <p:txBody>
          <a:bodyPr>
            <a:normAutofit lnSpcReduction="10000"/>
          </a:bodyPr>
          <a:lstStyle/>
          <a:p>
            <a:pPr>
              <a:buFontTx/>
              <a:buChar char="•"/>
            </a:pPr>
            <a:r>
              <a:rPr lang="en-US" dirty="0" smtClean="0"/>
              <a:t>Three radio commentators killed in Philippines</a:t>
            </a:r>
          </a:p>
          <a:p>
            <a:pPr>
              <a:buFontTx/>
              <a:buChar char="•"/>
            </a:pPr>
            <a:r>
              <a:rPr lang="en-US" dirty="0" smtClean="0"/>
              <a:t>South African journalist arrested</a:t>
            </a:r>
          </a:p>
          <a:p>
            <a:pPr>
              <a:buFontTx/>
              <a:buChar char="•"/>
            </a:pPr>
            <a:r>
              <a:rPr lang="en-US" dirty="0" smtClean="0"/>
              <a:t>Mexican slaughter continues</a:t>
            </a:r>
          </a:p>
          <a:p>
            <a:pPr>
              <a:buFontTx/>
              <a:buChar char="•"/>
            </a:pPr>
            <a:r>
              <a:rPr lang="en-US" dirty="0" smtClean="0"/>
              <a:t> Iran takes lead from China in journalists jailed</a:t>
            </a:r>
          </a:p>
          <a:p>
            <a:pPr>
              <a:buFontTx/>
              <a:buChar char="•"/>
            </a:pPr>
            <a:endParaRPr lang="en-US" dirty="0"/>
          </a:p>
        </p:txBody>
      </p:sp>
      <p:sp>
        <p:nvSpPr>
          <p:cNvPr id="12" name="TextBox 11"/>
          <p:cNvSpPr txBox="1"/>
          <p:nvPr/>
        </p:nvSpPr>
        <p:spPr>
          <a:xfrm>
            <a:off x="4064000" y="4813300"/>
            <a:ext cx="184666" cy="646331"/>
          </a:xfrm>
          <a:prstGeom prst="rect">
            <a:avLst/>
          </a:prstGeom>
          <a:noFill/>
        </p:spPr>
        <p:txBody>
          <a:bodyPr wrap="none" rtlCol="0">
            <a:spAutoFit/>
          </a:bodyPr>
          <a:lstStyle/>
          <a:p>
            <a:endParaRPr lang="en-US" dirty="0" smtClean="0"/>
          </a:p>
          <a:p>
            <a:endParaRPr lang="en-US" dirty="0"/>
          </a:p>
        </p:txBody>
      </p:sp>
    </p:spTree>
  </p:cSld>
  <p:clrMapOvr>
    <a:masterClrMapping/>
  </p:clrMapOvr>
  <p:transition>
    <p:dissolv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le 26"/>
          <p:cNvSpPr>
            <a:spLocks noGrp="1"/>
          </p:cNvSpPr>
          <p:nvPr>
            <p:ph type="title"/>
          </p:nvPr>
        </p:nvSpPr>
        <p:spPr/>
        <p:txBody>
          <a:bodyPr/>
          <a:lstStyle/>
          <a:p>
            <a:r>
              <a:rPr lang="en-US" smtClean="0"/>
              <a:t>Newspaper to drug cartels:</a:t>
            </a:r>
            <a:endParaRPr lang="en-US" dirty="0"/>
          </a:p>
        </p:txBody>
      </p:sp>
      <p:sp>
        <p:nvSpPr>
          <p:cNvPr id="34" name="Text Placeholder 33"/>
          <p:cNvSpPr>
            <a:spLocks noGrp="1"/>
          </p:cNvSpPr>
          <p:nvPr>
            <p:ph type="body" idx="1"/>
          </p:nvPr>
        </p:nvSpPr>
        <p:spPr>
          <a:xfrm>
            <a:off x="457200" y="3557016"/>
            <a:ext cx="7772400" cy="2119884"/>
          </a:xfrm>
        </p:spPr>
        <p:txBody>
          <a:bodyPr>
            <a:normAutofit/>
          </a:bodyPr>
          <a:lstStyle/>
          <a:p>
            <a:r>
              <a:rPr lang="en-US" dirty="0" smtClean="0"/>
              <a:t>We don't want any more dead. We don't want any more injured or any more threats. It is impossible to exercise our function in these conditions. Indicate to us, therefore, what you expect of us as a news outlet. –Front-page editorial in El </a:t>
            </a:r>
            <a:r>
              <a:rPr lang="en-US" dirty="0" err="1" smtClean="0"/>
              <a:t>Diario</a:t>
            </a:r>
            <a:endParaRPr lang="en-US" dirty="0"/>
          </a:p>
        </p:txBody>
      </p:sp>
    </p:spTree>
  </p:cSld>
  <p:clrMapOvr>
    <a:masterClrMapping/>
  </p:clrMapOvr>
  <p:transition>
    <p:dissolv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Hamid-Karzai_4.jpg"/>
          <p:cNvPicPr>
            <a:picLocks noGrp="1" noChangeAspect="1"/>
          </p:cNvPicPr>
          <p:nvPr>
            <p:ph type="pic" sz="quarter" idx="16"/>
          </p:nvPr>
        </p:nvPicPr>
        <p:blipFill>
          <a:blip r:embed="rId2"/>
          <a:srcRect l="-11819" r="-11819"/>
          <a:stretch>
            <a:fillRect/>
          </a:stretch>
        </p:blipFill>
        <p:spPr/>
      </p:pic>
      <p:pic>
        <p:nvPicPr>
          <p:cNvPr id="8" name="Picture Placeholder 7" descr="images.jpeg"/>
          <p:cNvPicPr>
            <a:picLocks noGrp="1" noChangeAspect="1"/>
          </p:cNvPicPr>
          <p:nvPr>
            <p:ph type="pic" sz="quarter" idx="15"/>
          </p:nvPr>
        </p:nvPicPr>
        <p:blipFill>
          <a:blip r:embed="rId3"/>
          <a:srcRect l="-26554" r="-26554"/>
          <a:stretch>
            <a:fillRect/>
          </a:stretch>
        </p:blipFill>
        <p:spPr/>
      </p:pic>
      <p:sp>
        <p:nvSpPr>
          <p:cNvPr id="4" name="Title 3"/>
          <p:cNvSpPr>
            <a:spLocks noGrp="1"/>
          </p:cNvSpPr>
          <p:nvPr>
            <p:ph type="title"/>
          </p:nvPr>
        </p:nvSpPr>
        <p:spPr/>
        <p:txBody>
          <a:bodyPr/>
          <a:lstStyle/>
          <a:p>
            <a:r>
              <a:rPr lang="en-US" dirty="0" smtClean="0"/>
              <a:t>State retaliation</a:t>
            </a:r>
            <a:endParaRPr lang="en-US" dirty="0"/>
          </a:p>
        </p:txBody>
      </p:sp>
      <p:sp>
        <p:nvSpPr>
          <p:cNvPr id="5" name="Text Placeholder 4"/>
          <p:cNvSpPr>
            <a:spLocks noGrp="1"/>
          </p:cNvSpPr>
          <p:nvPr>
            <p:ph type="body" sz="half" idx="2"/>
          </p:nvPr>
        </p:nvSpPr>
        <p:spPr/>
        <p:txBody>
          <a:bodyPr/>
          <a:lstStyle/>
          <a:p>
            <a:r>
              <a:rPr lang="en-US" dirty="0" smtClean="0"/>
              <a:t>*South Africa</a:t>
            </a:r>
          </a:p>
          <a:p>
            <a:r>
              <a:rPr lang="en-US" dirty="0" smtClean="0"/>
              <a:t>*Brazil</a:t>
            </a:r>
          </a:p>
          <a:p>
            <a:r>
              <a:rPr lang="en-US" dirty="0" smtClean="0"/>
              <a:t>*Afghanistan</a:t>
            </a:r>
          </a:p>
          <a:p>
            <a:r>
              <a:rPr lang="en-US" dirty="0" smtClean="0"/>
              <a:t>*Benin</a:t>
            </a:r>
            <a:endParaRPr lang="en-US" dirty="0"/>
          </a:p>
        </p:txBody>
      </p:sp>
    </p:spTree>
  </p:cSld>
  <p:clrMapOvr>
    <a:masterClrMapping/>
  </p:clrMapOvr>
  <p:transition>
    <p:dissolv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Formula for reducing corruption:</a:t>
            </a:r>
            <a:endParaRPr lang="en-US" dirty="0"/>
          </a:p>
        </p:txBody>
      </p:sp>
      <p:sp>
        <p:nvSpPr>
          <p:cNvPr id="7" name="Text Placeholder 6"/>
          <p:cNvSpPr>
            <a:spLocks noGrp="1"/>
          </p:cNvSpPr>
          <p:nvPr>
            <p:ph type="body" sz="half" idx="2"/>
          </p:nvPr>
        </p:nvSpPr>
        <p:spPr>
          <a:xfrm>
            <a:off x="914400" y="4928736"/>
            <a:ext cx="7315200" cy="1929264"/>
          </a:xfrm>
        </p:spPr>
        <p:txBody>
          <a:bodyPr>
            <a:normAutofit/>
          </a:bodyPr>
          <a:lstStyle/>
          <a:p>
            <a:r>
              <a:rPr lang="en-US" dirty="0" smtClean="0"/>
              <a:t>Transparent government</a:t>
            </a:r>
          </a:p>
          <a:p>
            <a:r>
              <a:rPr lang="en-US" dirty="0" smtClean="0"/>
              <a:t>Media that reports on corruption</a:t>
            </a:r>
          </a:p>
          <a:p>
            <a:r>
              <a:rPr lang="en-US" dirty="0" smtClean="0"/>
              <a:t>Citizens who care and understand</a:t>
            </a:r>
          </a:p>
          <a:p>
            <a:r>
              <a:rPr lang="en-US" dirty="0" smtClean="0"/>
              <a:t>Citizens with mechanisms (elections and lawsuits) to punish officials</a:t>
            </a:r>
          </a:p>
          <a:p>
            <a:endParaRPr lang="en-US" dirty="0"/>
          </a:p>
        </p:txBody>
      </p:sp>
      <p:pic>
        <p:nvPicPr>
          <p:cNvPr id="9" name="Picture Placeholder 8" descr="DownloadedFile-3.jpeg"/>
          <p:cNvPicPr>
            <a:picLocks noGrp="1" noChangeAspect="1"/>
          </p:cNvPicPr>
          <p:nvPr>
            <p:ph type="pic" sz="quarter" idx="15"/>
          </p:nvPr>
        </p:nvPicPr>
        <p:blipFill>
          <a:blip r:embed="rId2"/>
          <a:srcRect l="-6737" r="-6737"/>
          <a:stretch>
            <a:fillRect/>
          </a:stretch>
        </p:blipFill>
        <p:spPr/>
      </p:pic>
    </p:spTree>
  </p:cSld>
  <p:clrMapOvr>
    <a:masterClrMapping/>
  </p:clrMapOvr>
  <p:transition>
    <p:dissolv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503238"/>
            <a:ext cx="7313613" cy="2036762"/>
          </a:xfrm>
        </p:spPr>
        <p:txBody>
          <a:bodyPr/>
          <a:lstStyle/>
          <a:p>
            <a:r>
              <a:rPr lang="en-US" dirty="0" smtClean="0"/>
              <a:t>“Show how you will end corruption in three years”</a:t>
            </a:r>
            <a:br>
              <a:rPr lang="en-US" dirty="0" smtClean="0"/>
            </a:br>
            <a:endParaRPr lang="en-US" dirty="0"/>
          </a:p>
        </p:txBody>
      </p:sp>
      <p:sp>
        <p:nvSpPr>
          <p:cNvPr id="6" name="Content Placeholder 5"/>
          <p:cNvSpPr>
            <a:spLocks noGrp="1"/>
          </p:cNvSpPr>
          <p:nvPr>
            <p:ph idx="1"/>
          </p:nvPr>
        </p:nvSpPr>
        <p:spPr>
          <a:xfrm>
            <a:off x="914400" y="2946400"/>
            <a:ext cx="7313613" cy="2844800"/>
          </a:xfrm>
        </p:spPr>
        <p:txBody>
          <a:bodyPr/>
          <a:lstStyle/>
          <a:p>
            <a:r>
              <a:rPr lang="en-US" dirty="0" smtClean="0"/>
              <a:t>Heller: “Impossible to know”</a:t>
            </a:r>
          </a:p>
          <a:p>
            <a:r>
              <a:rPr lang="en-US" dirty="0" smtClean="0"/>
              <a:t>Kaplan: “Doomed to fail”</a:t>
            </a:r>
          </a:p>
          <a:p>
            <a:r>
              <a:rPr lang="en-US" dirty="0" smtClean="0"/>
              <a:t>Kaufman: “Implies much less impact”</a:t>
            </a:r>
            <a:endParaRPr lang="en-US" dirty="0"/>
          </a:p>
        </p:txBody>
      </p:sp>
    </p:spTree>
  </p:cSld>
  <p:clrMapOvr>
    <a:masterClrMapping/>
  </p:clrMapOvr>
  <p:transition>
    <p:dissolv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2029</TotalTime>
  <Words>564</Words>
  <Application>Microsoft Office PowerPoint</Application>
  <PresentationFormat>On-screen Show (4:3)</PresentationFormat>
  <Paragraphs>79</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Inkwell</vt:lpstr>
      <vt:lpstr>Covering Corruption</vt:lpstr>
      <vt:lpstr>The daunting challenges</vt:lpstr>
      <vt:lpstr>And the more daunting</vt:lpstr>
      <vt:lpstr>“It’s the kind of journalism that has a lot of martyrs.”</vt:lpstr>
      <vt:lpstr>Since May</vt:lpstr>
      <vt:lpstr>Newspaper to drug cartels:</vt:lpstr>
      <vt:lpstr>State retaliation</vt:lpstr>
      <vt:lpstr>Formula for reducing corruption:</vt:lpstr>
      <vt:lpstr>“Show how you will end corruption in three years” </vt:lpstr>
      <vt:lpstr>Fighting the fight</vt:lpstr>
      <vt:lpstr>The Right Story</vt:lpstr>
      <vt:lpstr>Fighting…</vt:lpstr>
      <vt:lpstr>Redefine success</vt:lpstr>
      <vt:lpstr>Redefining</vt:lpstr>
      <vt:lpstr>One example of how it works</vt:lpstr>
      <vt:lpstr>Are muckrakers born or bred?</vt:lpstr>
      <vt:lpstr>Rethink training</vt:lpstr>
      <vt:lpstr>Rethinking training</vt:lpstr>
      <vt:lpstr>Ideal training:</vt:lpstr>
      <vt:lpstr>Technology </vt:lpstr>
      <vt:lpstr>Editors are under-valued</vt:lpstr>
      <vt:lpstr>ENOUGH!</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Covering Corruption</dc:title>
  <dc:creator>Rosemary Armao</dc:creator>
  <cp:lastModifiedBy>remote</cp:lastModifiedBy>
  <cp:revision>10</cp:revision>
  <dcterms:created xsi:type="dcterms:W3CDTF">2010-09-29T14:29:39Z</dcterms:created>
  <dcterms:modified xsi:type="dcterms:W3CDTF">2010-09-29T18:44:25Z</dcterms:modified>
</cp:coreProperties>
</file>