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85" r:id="rId3"/>
    <p:sldId id="266" r:id="rId4"/>
    <p:sldId id="280" r:id="rId5"/>
    <p:sldId id="287" r:id="rId6"/>
    <p:sldId id="292" r:id="rId7"/>
    <p:sldId id="291" r:id="rId8"/>
    <p:sldId id="261" r:id="rId9"/>
    <p:sldId id="290" r:id="rId10"/>
    <p:sldId id="262" r:id="rId11"/>
    <p:sldId id="279" r:id="rId12"/>
    <p:sldId id="288" r:id="rId13"/>
    <p:sldId id="284" r:id="rId14"/>
    <p:sldId id="293" r:id="rId15"/>
    <p:sldId id="271" r:id="rId16"/>
    <p:sldId id="267" r:id="rId17"/>
    <p:sldId id="263" r:id="rId18"/>
    <p:sldId id="29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671" autoAdjust="0"/>
  </p:normalViewPr>
  <p:slideViewPr>
    <p:cSldViewPr>
      <p:cViewPr varScale="1">
        <p:scale>
          <a:sx n="70" d="100"/>
          <a:sy n="70" d="100"/>
        </p:scale>
        <p:origin x="132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F4BDA6-FA50-47D6-AB7A-79CCE466B847}" type="datetimeFigureOut">
              <a:rPr lang="en-US" smtClean="0"/>
              <a:t>3/4/2015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5ADE6-6867-4589-9447-3B7D28C56A28}" type="slidenum">
              <a:rPr lang="en-US" smtClean="0"/>
              <a:t>‹#›</a:t>
            </a:fld>
            <a:endParaRPr lang="en-US"/>
          </a:p>
        </p:txBody>
      </p:sp>
    </p:spTree>
    <p:extLst>
      <p:ext uri="{BB962C8B-B14F-4D97-AF65-F5344CB8AC3E}">
        <p14:creationId xmlns:p14="http://schemas.microsoft.com/office/powerpoint/2010/main" val="1432415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fontAlgn="t">
              <a:buAutoNum type="arabicPeriod"/>
            </a:pPr>
            <a:r>
              <a:rPr lang="en-US" dirty="0" smtClean="0"/>
              <a:t>101 Countries were ranked in terms of the strength of their Laws (1- Strongest – 101 Weakest). This is based on how strong the provisions are on the broadness of the </a:t>
            </a:r>
            <a:r>
              <a:rPr lang="en-US" sz="1200" dirty="0" smtClean="0"/>
              <a:t>Scope of the law, the clarity and ease of the Requesting Procedures, how</a:t>
            </a:r>
            <a:r>
              <a:rPr lang="en-US" sz="1200" baseline="0" dirty="0" smtClean="0"/>
              <a:t> limited the e</a:t>
            </a:r>
            <a:r>
              <a:rPr lang="en-US" sz="1200" dirty="0" smtClean="0"/>
              <a:t>xceptions are, ease,</a:t>
            </a:r>
            <a:r>
              <a:rPr lang="en-US" sz="1200" baseline="0" dirty="0" smtClean="0"/>
              <a:t> effectiveness and A</a:t>
            </a:r>
            <a:r>
              <a:rPr lang="en-US" sz="1200" dirty="0" smtClean="0"/>
              <a:t>ffordability of</a:t>
            </a:r>
            <a:r>
              <a:rPr lang="en-US" sz="1200" baseline="0" dirty="0" smtClean="0"/>
              <a:t> the </a:t>
            </a:r>
            <a:r>
              <a:rPr lang="en-US" sz="1200" dirty="0" smtClean="0"/>
              <a:t>Appeals process, the effectiveness of Sanctions and provision for the implementation of Promotional Measures;</a:t>
            </a:r>
          </a:p>
          <a:p>
            <a:pPr marL="228600" indent="-228600" fontAlgn="t">
              <a:buAutoNum type="arabicPeriod"/>
            </a:pPr>
            <a:endParaRPr lang="en-US" sz="1200" dirty="0" smtClean="0"/>
          </a:p>
          <a:p>
            <a:pPr marL="228600" indent="-228600" fontAlgn="t">
              <a:buAutoNum type="arabicPeriod"/>
            </a:pPr>
            <a:r>
              <a:rPr kumimoji="0" lang="en-US" sz="1200" b="0" i="0" u="none" strike="noStrike" kern="1200" cap="none" spc="0" normalizeH="0" baseline="0" noProof="0" dirty="0" smtClean="0">
                <a:ln>
                  <a:noFill/>
                </a:ln>
                <a:solidFill>
                  <a:prstClr val="black"/>
                </a:solidFill>
                <a:effectLst/>
                <a:uLnTx/>
                <a:uFillTx/>
                <a:latin typeface="Constantia"/>
                <a:ea typeface="+mn-ea"/>
                <a:cs typeface="+mn-cs"/>
              </a:rPr>
              <a:t>Except for Antigua’s law in the upper percentile, all the other countries’ laws occupy the middle to lower end percentile in terms of meeting international  best practices;</a:t>
            </a:r>
          </a:p>
          <a:p>
            <a:pPr marL="228600" indent="-228600" fontAlgn="t">
              <a:buAutoNum type="arabicPeriod"/>
            </a:pPr>
            <a:endParaRPr kumimoji="0" lang="en-US" sz="1200" b="0" i="0" u="none" strike="noStrike" kern="1200" cap="none" spc="0" normalizeH="0" baseline="0" noProof="0" dirty="0" smtClean="0">
              <a:ln>
                <a:noFill/>
              </a:ln>
              <a:solidFill>
                <a:prstClr val="black"/>
              </a:solidFill>
              <a:effectLst/>
              <a:uLnTx/>
              <a:uFillTx/>
              <a:latin typeface="Constantia"/>
              <a:ea typeface="+mn-ea"/>
              <a:cs typeface="+mn-cs"/>
            </a:endParaRPr>
          </a:p>
          <a:p>
            <a:pPr marL="228600" indent="-228600" fontAlgn="t">
              <a:buAutoNum type="arabicPeriod"/>
            </a:pPr>
            <a:r>
              <a:rPr kumimoji="0" lang="en-US" sz="1200" b="0" i="0" u="none" strike="noStrike" kern="1200" cap="none" spc="0" normalizeH="0" baseline="0" noProof="0" dirty="0" smtClean="0">
                <a:ln>
                  <a:noFill/>
                </a:ln>
                <a:solidFill>
                  <a:prstClr val="black"/>
                </a:solidFill>
                <a:effectLst/>
                <a:uLnTx/>
                <a:uFillTx/>
                <a:latin typeface="Constantia"/>
                <a:ea typeface="+mn-ea"/>
                <a:cs typeface="+mn-cs"/>
              </a:rPr>
              <a:t>The rating highlights that overall, the laws show limited scope, over-broad exceptions regimes; shortcomings in oversight and appeals mechanisms,; and lack of legal requirements to promote awareness of the public’s right of access to information. </a:t>
            </a:r>
          </a:p>
          <a:p>
            <a:pPr marL="228600" indent="-228600" fontAlgn="t">
              <a:buAutoNum type="arabicPeriod"/>
            </a:pPr>
            <a:r>
              <a:rPr kumimoji="0" lang="en-US" sz="1200" b="0" i="0" u="none" strike="noStrike" kern="1200" cap="none" spc="0" normalizeH="0" baseline="0" noProof="0" dirty="0" smtClean="0">
                <a:ln>
                  <a:noFill/>
                </a:ln>
                <a:solidFill>
                  <a:prstClr val="black"/>
                </a:solidFill>
                <a:effectLst/>
                <a:uLnTx/>
                <a:uFillTx/>
                <a:latin typeface="Constantia"/>
                <a:ea typeface="+mn-ea"/>
                <a:cs typeface="+mn-cs"/>
              </a:rPr>
              <a:t>Did not find a rating for the Cayman Islands. It is expected that in terms of the effectiveness of the law, would likely score similar to Jamaica since the Jamaican law was used to </a:t>
            </a:r>
            <a:r>
              <a:rPr kumimoji="0" lang="en-US" sz="1200" b="0" i="0" u="none" strike="noStrike" kern="1200" cap="none" spc="0" normalizeH="0" baseline="0" noProof="0" dirty="0" err="1" smtClean="0">
                <a:ln>
                  <a:noFill/>
                </a:ln>
                <a:solidFill>
                  <a:prstClr val="black"/>
                </a:solidFill>
                <a:effectLst/>
                <a:uLnTx/>
                <a:uFillTx/>
                <a:latin typeface="Constantia"/>
                <a:ea typeface="+mn-ea"/>
                <a:cs typeface="+mn-cs"/>
              </a:rPr>
              <a:t>informthe</a:t>
            </a:r>
            <a:r>
              <a:rPr kumimoji="0" lang="en-US" sz="1200" b="0" i="0" u="none" strike="noStrike" kern="1200" cap="none" spc="0" normalizeH="0" baseline="0" noProof="0" dirty="0" smtClean="0">
                <a:ln>
                  <a:noFill/>
                </a:ln>
                <a:solidFill>
                  <a:prstClr val="black"/>
                </a:solidFill>
                <a:effectLst/>
                <a:uLnTx/>
                <a:uFillTx/>
                <a:latin typeface="Constantia"/>
                <a:ea typeface="+mn-ea"/>
                <a:cs typeface="+mn-cs"/>
              </a:rPr>
              <a:t> drafting process. However, a critical difference would be the provision for an Information Commission with compliance and enforcement powers. The responsiveness of the C in Cayman to complaints and </a:t>
            </a:r>
            <a:r>
              <a:rPr kumimoji="0" lang="en-US" sz="1200" b="0" i="0" u="none" strike="noStrike" kern="1200" cap="none" spc="0" normalizeH="0" baseline="0" noProof="0" dirty="0" err="1" smtClean="0">
                <a:ln>
                  <a:noFill/>
                </a:ln>
                <a:solidFill>
                  <a:prstClr val="black"/>
                </a:solidFill>
                <a:effectLst/>
                <a:uLnTx/>
                <a:uFillTx/>
                <a:latin typeface="Constantia"/>
                <a:ea typeface="+mn-ea"/>
                <a:cs typeface="+mn-cs"/>
              </a:rPr>
              <a:t>appelas</a:t>
            </a:r>
            <a:r>
              <a:rPr kumimoji="0" lang="en-US" sz="1200" b="0" i="0" u="none" strike="noStrike" kern="1200" cap="none" spc="0" normalizeH="0" baseline="0" noProof="0" dirty="0" smtClean="0">
                <a:ln>
                  <a:noFill/>
                </a:ln>
                <a:solidFill>
                  <a:prstClr val="black"/>
                </a:solidFill>
                <a:effectLst/>
                <a:uLnTx/>
                <a:uFillTx/>
                <a:latin typeface="Constantia"/>
                <a:ea typeface="+mn-ea"/>
                <a:cs typeface="+mn-cs"/>
              </a:rPr>
              <a:t> has resulted in far greater public confidence. The 2013 Annual Report indicates that from 2009 – 2013 , the Public Bodies received a total of 2901 applications, and this number does not take into account those that were handled unofficially and not entered as formal requests using the JADE tracking software.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indent="0" fontAlgn="t">
              <a:buNone/>
            </a:pPr>
            <a:endParaRPr lang="en-US" sz="1200" dirty="0" smtClean="0"/>
          </a:p>
        </p:txBody>
      </p:sp>
      <p:sp>
        <p:nvSpPr>
          <p:cNvPr id="4" name="Slide Number Placeholder 3"/>
          <p:cNvSpPr>
            <a:spLocks noGrp="1"/>
          </p:cNvSpPr>
          <p:nvPr>
            <p:ph type="sldNum" sz="quarter" idx="10"/>
          </p:nvPr>
        </p:nvSpPr>
        <p:spPr/>
        <p:txBody>
          <a:bodyPr/>
          <a:lstStyle/>
          <a:p>
            <a:fld id="{4465ADE6-6867-4589-9447-3B7D28C56A28}" type="slidenum">
              <a:rPr lang="en-US" smtClean="0"/>
              <a:t>4</a:t>
            </a:fld>
            <a:endParaRPr lang="en-US"/>
          </a:p>
        </p:txBody>
      </p:sp>
    </p:spTree>
    <p:extLst>
      <p:ext uri="{BB962C8B-B14F-4D97-AF65-F5344CB8AC3E}">
        <p14:creationId xmlns:p14="http://schemas.microsoft.com/office/powerpoint/2010/main" val="116204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marR="0" lvl="0" indent="-274320" algn="just" defTabSz="914400" rtl="0" eaLnBrk="1" fontAlgn="auto" latinLnBrk="0" hangingPunct="1">
              <a:lnSpc>
                <a:spcPct val="100000"/>
              </a:lnSpc>
              <a:spcBef>
                <a:spcPct val="20000"/>
              </a:spcBef>
              <a:spcAft>
                <a:spcPts val="0"/>
              </a:spcAft>
              <a:buClr>
                <a:srgbClr val="DEAE00"/>
              </a:buClr>
              <a:buSzPct val="95000"/>
              <a:buFont typeface="Wingdings" panose="05000000000000000000" pitchFamily="2" charset="2"/>
              <a:buChar char="Ø"/>
              <a:tabLst/>
              <a:defRPr/>
            </a:pPr>
            <a:endParaRPr lang="en-US" dirty="0"/>
          </a:p>
        </p:txBody>
      </p:sp>
      <p:sp>
        <p:nvSpPr>
          <p:cNvPr id="4" name="Slide Number Placeholder 3"/>
          <p:cNvSpPr>
            <a:spLocks noGrp="1"/>
          </p:cNvSpPr>
          <p:nvPr>
            <p:ph type="sldNum" sz="quarter" idx="10"/>
          </p:nvPr>
        </p:nvSpPr>
        <p:spPr/>
        <p:txBody>
          <a:bodyPr/>
          <a:lstStyle/>
          <a:p>
            <a:fld id="{4465ADE6-6867-4589-9447-3B7D28C56A28}" type="slidenum">
              <a:rPr lang="en-US" smtClean="0"/>
              <a:t>13</a:t>
            </a:fld>
            <a:endParaRPr lang="en-US"/>
          </a:p>
        </p:txBody>
      </p:sp>
    </p:spTree>
    <p:extLst>
      <p:ext uri="{BB962C8B-B14F-4D97-AF65-F5344CB8AC3E}">
        <p14:creationId xmlns:p14="http://schemas.microsoft.com/office/powerpoint/2010/main" val="3025921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smtClean="0"/>
              <a:t>Of the 7 countries with operational FOI laws, Jamaica and the Cayman Islands are,</a:t>
            </a:r>
            <a:r>
              <a:rPr lang="en-US" baseline="0" dirty="0" smtClean="0"/>
              <a:t> in my observation, the most active, both in terms of the implementation of the Act and use by the Public; </a:t>
            </a:r>
          </a:p>
          <a:p>
            <a:pPr marL="171450" indent="-171450">
              <a:buFont typeface="Wingdings" panose="05000000000000000000" pitchFamily="2" charset="2"/>
              <a:buChar char="§"/>
            </a:pPr>
            <a:endParaRPr lang="en-US" baseline="0" dirty="0" smtClean="0"/>
          </a:p>
          <a:p>
            <a:pPr marL="171450" indent="-171450">
              <a:buFont typeface="Wingdings" panose="05000000000000000000" pitchFamily="2" charset="2"/>
              <a:buChar char="§"/>
            </a:pPr>
            <a:r>
              <a:rPr lang="en-US" baseline="0" dirty="0" smtClean="0"/>
              <a:t>Local NGO groups with interests in human rights, environmental justice and anti-corruption are more organized and dynamic in Jamaica and public use of the Act (not restricted to NGOs) appears to be greater in Cayman Islands;</a:t>
            </a:r>
          </a:p>
          <a:p>
            <a:pPr marL="0" indent="0">
              <a:buFont typeface="Wingdings" panose="05000000000000000000" pitchFamily="2" charset="2"/>
              <a:buNone/>
            </a:pPr>
            <a:endParaRPr lang="en-US" baseline="0" dirty="0" smtClean="0"/>
          </a:p>
          <a:p>
            <a:pPr marL="171450" indent="-171450">
              <a:buFont typeface="Arial" panose="020B0604020202020204" pitchFamily="34" charset="0"/>
              <a:buChar char="•"/>
            </a:pPr>
            <a:r>
              <a:rPr lang="en-US" baseline="0" dirty="0" smtClean="0"/>
              <a:t>I will therefore focus on both countries for some examples of how the FOI laws have bee used to protect, highlight and preserve matters of a national interest.</a:t>
            </a:r>
            <a:endParaRPr lang="en-US" dirty="0"/>
          </a:p>
        </p:txBody>
      </p:sp>
      <p:sp>
        <p:nvSpPr>
          <p:cNvPr id="4" name="Slide Number Placeholder 3"/>
          <p:cNvSpPr>
            <a:spLocks noGrp="1"/>
          </p:cNvSpPr>
          <p:nvPr>
            <p:ph type="sldNum" sz="quarter" idx="10"/>
          </p:nvPr>
        </p:nvSpPr>
        <p:spPr/>
        <p:txBody>
          <a:bodyPr/>
          <a:lstStyle/>
          <a:p>
            <a:fld id="{4465ADE6-6867-4589-9447-3B7D28C56A28}" type="slidenum">
              <a:rPr lang="en-US" smtClean="0"/>
              <a:t>16</a:t>
            </a:fld>
            <a:endParaRPr lang="en-US"/>
          </a:p>
        </p:txBody>
      </p:sp>
    </p:spTree>
    <p:extLst>
      <p:ext uri="{BB962C8B-B14F-4D97-AF65-F5344CB8AC3E}">
        <p14:creationId xmlns:p14="http://schemas.microsoft.com/office/powerpoint/2010/main" val="10193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2/13/2015</a:t>
            </a:r>
            <a:endParaRPr lang="en-US"/>
          </a:p>
        </p:txBody>
      </p:sp>
      <p:sp>
        <p:nvSpPr>
          <p:cNvPr id="19" name="Footer Placeholder 18"/>
          <p:cNvSpPr>
            <a:spLocks noGrp="1"/>
          </p:cNvSpPr>
          <p:nvPr>
            <p:ph type="ftr" sz="quarter" idx="11"/>
          </p:nvPr>
        </p:nvSpPr>
        <p:spPr/>
        <p:txBody>
          <a:bodyPr/>
          <a:lstStyle/>
          <a:p>
            <a:r>
              <a:rPr lang="en-US" smtClean="0"/>
              <a:t>Prepared by: Aylair Livingstone</a:t>
            </a:r>
            <a:endParaRPr lang="en-US"/>
          </a:p>
        </p:txBody>
      </p:sp>
      <p:sp>
        <p:nvSpPr>
          <p:cNvPr id="27" name="Slide Number Placeholder 26"/>
          <p:cNvSpPr>
            <a:spLocks noGrp="1"/>
          </p:cNvSpPr>
          <p:nvPr>
            <p:ph type="sldNum" sz="quarter" idx="12"/>
          </p:nvPr>
        </p:nvSpPr>
        <p:spPr/>
        <p:txBody>
          <a:bodyPr/>
          <a:lstStyle/>
          <a:p>
            <a:fld id="{5E0E4570-3A7A-4AF5-B148-F01E30562DC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2/13/2015</a:t>
            </a:r>
            <a:endParaRPr lang="en-US"/>
          </a:p>
        </p:txBody>
      </p:sp>
      <p:sp>
        <p:nvSpPr>
          <p:cNvPr id="6" name="Footer Placeholder 5"/>
          <p:cNvSpPr>
            <a:spLocks noGrp="1"/>
          </p:cNvSpPr>
          <p:nvPr>
            <p:ph type="ftr" sz="quarter" idx="11"/>
          </p:nvPr>
        </p:nvSpPr>
        <p:spPr/>
        <p:txBody>
          <a:bodyPr/>
          <a:lstStyle/>
          <a:p>
            <a:r>
              <a:rPr lang="en-US" smtClean="0"/>
              <a:t>Prepared by: Aylair Livingstone</a:t>
            </a:r>
            <a:endParaRPr lang="en-US"/>
          </a:p>
        </p:txBody>
      </p:sp>
      <p:sp>
        <p:nvSpPr>
          <p:cNvPr id="7" name="Slide Number Placeholder 6"/>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2/13/2015</a:t>
            </a:r>
            <a:endParaRPr lang="en-US"/>
          </a:p>
        </p:txBody>
      </p:sp>
      <p:sp>
        <p:nvSpPr>
          <p:cNvPr id="8" name="Footer Placeholder 7"/>
          <p:cNvSpPr>
            <a:spLocks noGrp="1"/>
          </p:cNvSpPr>
          <p:nvPr>
            <p:ph type="ftr" sz="quarter" idx="11"/>
          </p:nvPr>
        </p:nvSpPr>
        <p:spPr/>
        <p:txBody>
          <a:bodyPr/>
          <a:lstStyle/>
          <a:p>
            <a:r>
              <a:rPr lang="en-US" smtClean="0"/>
              <a:t>Prepared by: Aylair Livingstone</a:t>
            </a:r>
            <a:endParaRPr lang="en-US"/>
          </a:p>
        </p:txBody>
      </p:sp>
      <p:sp>
        <p:nvSpPr>
          <p:cNvPr id="9" name="Slide Number Placeholder 8"/>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2/13/2015</a:t>
            </a:r>
            <a:endParaRPr lang="en-US"/>
          </a:p>
        </p:txBody>
      </p:sp>
      <p:sp>
        <p:nvSpPr>
          <p:cNvPr id="4" name="Footer Placeholder 3"/>
          <p:cNvSpPr>
            <a:spLocks noGrp="1"/>
          </p:cNvSpPr>
          <p:nvPr>
            <p:ph type="ftr" sz="quarter" idx="11"/>
          </p:nvPr>
        </p:nvSpPr>
        <p:spPr/>
        <p:txBody>
          <a:bodyPr/>
          <a:lstStyle/>
          <a:p>
            <a:r>
              <a:rPr lang="en-US" smtClean="0"/>
              <a:t>Prepared by: Aylair Livingstone</a:t>
            </a:r>
            <a:endParaRPr lang="en-US"/>
          </a:p>
        </p:txBody>
      </p:sp>
      <p:sp>
        <p:nvSpPr>
          <p:cNvPr id="5" name="Slide Number Placeholder 4"/>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2/13/2015</a:t>
            </a:r>
            <a:endParaRPr lang="en-US"/>
          </a:p>
        </p:txBody>
      </p:sp>
      <p:sp>
        <p:nvSpPr>
          <p:cNvPr id="3" name="Footer Placeholder 2"/>
          <p:cNvSpPr>
            <a:spLocks noGrp="1"/>
          </p:cNvSpPr>
          <p:nvPr>
            <p:ph type="ftr" sz="quarter" idx="11"/>
          </p:nvPr>
        </p:nvSpPr>
        <p:spPr/>
        <p:txBody>
          <a:bodyPr/>
          <a:lstStyle/>
          <a:p>
            <a:r>
              <a:rPr lang="en-US" smtClean="0"/>
              <a:t>Prepared by: Aylair Livingstone</a:t>
            </a:r>
            <a:endParaRPr lang="en-US"/>
          </a:p>
        </p:txBody>
      </p:sp>
      <p:sp>
        <p:nvSpPr>
          <p:cNvPr id="4" name="Slide Number Placeholder 3"/>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2/13/2015</a:t>
            </a:r>
            <a:endParaRPr lang="en-US"/>
          </a:p>
        </p:txBody>
      </p:sp>
      <p:sp>
        <p:nvSpPr>
          <p:cNvPr id="6" name="Footer Placeholder 5"/>
          <p:cNvSpPr>
            <a:spLocks noGrp="1"/>
          </p:cNvSpPr>
          <p:nvPr>
            <p:ph type="ftr" sz="quarter" idx="11"/>
          </p:nvPr>
        </p:nvSpPr>
        <p:spPr/>
        <p:txBody>
          <a:bodyPr/>
          <a:lstStyle/>
          <a:p>
            <a:r>
              <a:rPr lang="en-US" smtClean="0"/>
              <a:t>Prepared by: Aylair Livingstone</a:t>
            </a:r>
            <a:endParaRPr lang="en-US"/>
          </a:p>
        </p:txBody>
      </p:sp>
      <p:sp>
        <p:nvSpPr>
          <p:cNvPr id="7" name="Slide Number Placeholder 6"/>
          <p:cNvSpPr>
            <a:spLocks noGrp="1"/>
          </p:cNvSpPr>
          <p:nvPr>
            <p:ph type="sldNum" sz="quarter" idx="12"/>
          </p:nvPr>
        </p:nvSpPr>
        <p:spPr/>
        <p:txBody>
          <a:bodyPr/>
          <a:lstStyle/>
          <a:p>
            <a:fld id="{5E0E4570-3A7A-4AF5-B148-F01E30562DC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2/13/2015</a:t>
            </a:r>
            <a:endParaRPr lang="en-US"/>
          </a:p>
        </p:txBody>
      </p:sp>
      <p:sp>
        <p:nvSpPr>
          <p:cNvPr id="6" name="Footer Placeholder 5"/>
          <p:cNvSpPr>
            <a:spLocks noGrp="1"/>
          </p:cNvSpPr>
          <p:nvPr>
            <p:ph type="ftr" sz="quarter" idx="11"/>
          </p:nvPr>
        </p:nvSpPr>
        <p:spPr/>
        <p:txBody>
          <a:bodyPr/>
          <a:lstStyle/>
          <a:p>
            <a:r>
              <a:rPr lang="en-US" smtClean="0"/>
              <a:t>Prepared by: Aylair Livingstone</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E0E4570-3A7A-4AF5-B148-F01E30562DC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2/13/2015</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Prepared by: Aylair Livingstone</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0E4570-3A7A-4AF5-B148-F01E30562DC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2286000"/>
          </a:xfrm>
        </p:spPr>
        <p:txBody>
          <a:bodyPr>
            <a:normAutofit fontScale="90000"/>
          </a:bodyPr>
          <a:lstStyle/>
          <a:p>
            <a:pPr algn="ctr"/>
            <a:r>
              <a:rPr lang="en-US" dirty="0">
                <a:latin typeface="+mn-lt"/>
              </a:rPr>
              <a:t>FREEDOM OF INFORMATION IN THE </a:t>
            </a:r>
            <a:r>
              <a:rPr lang="en-US" dirty="0" smtClean="0">
                <a:latin typeface="+mn-lt"/>
              </a:rPr>
              <a:t>CARIBBEAN</a:t>
            </a:r>
            <a:endParaRPr lang="en-US" dirty="0">
              <a:latin typeface="+mn-lt"/>
            </a:endParaRPr>
          </a:p>
        </p:txBody>
      </p:sp>
      <p:sp>
        <p:nvSpPr>
          <p:cNvPr id="3" name="Subtitle 2"/>
          <p:cNvSpPr>
            <a:spLocks noGrp="1"/>
          </p:cNvSpPr>
          <p:nvPr>
            <p:ph type="subTitle" idx="1"/>
          </p:nvPr>
        </p:nvSpPr>
        <p:spPr>
          <a:xfrm>
            <a:off x="533400" y="3733800"/>
            <a:ext cx="7854696" cy="914400"/>
          </a:xfrm>
        </p:spPr>
        <p:txBody>
          <a:bodyPr>
            <a:normAutofit/>
          </a:bodyPr>
          <a:lstStyle/>
          <a:p>
            <a:pPr algn="ctr"/>
            <a:r>
              <a:rPr lang="en-US" sz="2800" dirty="0" smtClean="0"/>
              <a:t>20 Years &amp; Beyond</a:t>
            </a:r>
            <a:endParaRPr lang="en-US" sz="2800" dirty="0"/>
          </a:p>
        </p:txBody>
      </p:sp>
    </p:spTree>
    <p:extLst>
      <p:ext uri="{BB962C8B-B14F-4D97-AF65-F5344CB8AC3E}">
        <p14:creationId xmlns:p14="http://schemas.microsoft.com/office/powerpoint/2010/main" val="686140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04800"/>
          </a:xfrm>
        </p:spPr>
        <p:txBody>
          <a:bodyPr>
            <a:normAutofit fontScale="90000"/>
          </a:bodyPr>
          <a:lstStyle/>
          <a:p>
            <a:pPr lvl="0" algn="ctr"/>
            <a:r>
              <a:rPr lang="en-US" sz="1400" b="1" dirty="0" smtClean="0">
                <a:solidFill>
                  <a:schemeClr val="tx1"/>
                </a:solidFill>
                <a:latin typeface="+mn-lt"/>
              </a:rPr>
              <a:t/>
            </a:r>
            <a:br>
              <a:rPr lang="en-US" sz="1400" b="1" dirty="0" smtClean="0">
                <a:solidFill>
                  <a:schemeClr val="tx1"/>
                </a:solidFill>
                <a:latin typeface="+mn-lt"/>
              </a:rPr>
            </a:br>
            <a:r>
              <a:rPr lang="en-US" sz="1400" b="1" dirty="0">
                <a:solidFill>
                  <a:schemeClr val="tx1"/>
                </a:solidFill>
                <a:latin typeface="+mn-lt"/>
              </a:rPr>
              <a:t/>
            </a:r>
            <a:br>
              <a:rPr lang="en-US" sz="1400" b="1" dirty="0">
                <a:solidFill>
                  <a:schemeClr val="tx1"/>
                </a:solidFill>
                <a:latin typeface="+mn-lt"/>
              </a:rPr>
            </a:br>
            <a:r>
              <a:rPr lang="en-US" sz="2400" b="1" dirty="0">
                <a:ea typeface="Calibri"/>
                <a:cs typeface="Calibri"/>
              </a:rPr>
              <a:t/>
            </a:r>
            <a:br>
              <a:rPr lang="en-US" sz="2400" b="1" dirty="0">
                <a:ea typeface="Calibri"/>
                <a:cs typeface="Calibri"/>
              </a:rPr>
            </a:br>
            <a:r>
              <a:rPr lang="en-US" sz="1600" b="1" dirty="0">
                <a:solidFill>
                  <a:schemeClr val="tx1"/>
                </a:solidFill>
                <a:latin typeface="+mn-lt"/>
              </a:rPr>
              <a:t>MAIN IMPLEMENTATION </a:t>
            </a:r>
            <a:r>
              <a:rPr lang="en-US" sz="1600" b="1" dirty="0" smtClean="0">
                <a:solidFill>
                  <a:schemeClr val="tx1"/>
                </a:solidFill>
                <a:latin typeface="+mn-lt"/>
              </a:rPr>
              <a:t>CHALLENGES (cont’d)</a:t>
            </a:r>
            <a:endParaRPr lang="en-US" sz="1600" dirty="0">
              <a:latin typeface="Constantia" panose="02030602050306030303" pitchFamily="18" charset="0"/>
            </a:endParaRPr>
          </a:p>
        </p:txBody>
      </p:sp>
      <p:sp>
        <p:nvSpPr>
          <p:cNvPr id="7" name="Text Placeholder 6"/>
          <p:cNvSpPr>
            <a:spLocks noGrp="1"/>
          </p:cNvSpPr>
          <p:nvPr>
            <p:ph type="body" idx="1"/>
          </p:nvPr>
        </p:nvSpPr>
        <p:spPr>
          <a:xfrm>
            <a:off x="457200" y="1219200"/>
            <a:ext cx="4040188" cy="609600"/>
          </a:xfrm>
          <a:solidFill>
            <a:schemeClr val="bg2"/>
          </a:solidFill>
        </p:spPr>
        <p:txBody>
          <a:bodyPr/>
          <a:lstStyle/>
          <a:p>
            <a:pPr lvl="0" algn="ctr">
              <a:buClr>
                <a:srgbClr val="DEAE00"/>
              </a:buClr>
            </a:pPr>
            <a:endParaRPr lang="en-US" sz="1200" dirty="0" smtClean="0">
              <a:solidFill>
                <a:schemeClr val="tx1"/>
              </a:solidFill>
            </a:endParaRPr>
          </a:p>
          <a:p>
            <a:pPr lvl="0" algn="ctr">
              <a:buClr>
                <a:srgbClr val="DEAE00"/>
              </a:buClr>
            </a:pPr>
            <a:endParaRPr lang="en-US" sz="1200" dirty="0">
              <a:solidFill>
                <a:schemeClr val="tx1"/>
              </a:solidFill>
            </a:endParaRPr>
          </a:p>
          <a:p>
            <a:pPr lvl="0" algn="ctr">
              <a:buClr>
                <a:srgbClr val="DEAE00"/>
              </a:buClr>
            </a:pPr>
            <a:r>
              <a:rPr lang="en-US" sz="1200" dirty="0" smtClean="0">
                <a:solidFill>
                  <a:schemeClr val="tx1"/>
                </a:solidFill>
              </a:rPr>
              <a:t>PROCEDURAL</a:t>
            </a:r>
            <a:endParaRPr lang="en-US" sz="1200" dirty="0">
              <a:solidFill>
                <a:schemeClr val="tx1"/>
              </a:solidFill>
            </a:endParaRPr>
          </a:p>
          <a:p>
            <a:endParaRPr lang="en-US" dirty="0"/>
          </a:p>
        </p:txBody>
      </p:sp>
      <p:sp>
        <p:nvSpPr>
          <p:cNvPr id="8" name="Text Placeholder 7"/>
          <p:cNvSpPr>
            <a:spLocks noGrp="1"/>
          </p:cNvSpPr>
          <p:nvPr>
            <p:ph type="body" sz="half" idx="3"/>
          </p:nvPr>
        </p:nvSpPr>
        <p:spPr>
          <a:xfrm>
            <a:off x="4572000" y="1219200"/>
            <a:ext cx="4041775" cy="609600"/>
          </a:xfrm>
          <a:solidFill>
            <a:schemeClr val="bg2"/>
          </a:solidFill>
        </p:spPr>
        <p:txBody>
          <a:bodyPr>
            <a:normAutofit lnSpcReduction="10000"/>
          </a:bodyPr>
          <a:lstStyle/>
          <a:p>
            <a:pPr lvl="0" algn="ctr"/>
            <a:endParaRPr lang="en-US" sz="1200" dirty="0" smtClean="0">
              <a:solidFill>
                <a:srgbClr val="000000"/>
              </a:solidFill>
              <a:ea typeface="Calibri"/>
              <a:cs typeface="Calibri"/>
            </a:endParaRPr>
          </a:p>
          <a:p>
            <a:pPr lvl="0" algn="ctr"/>
            <a:endParaRPr lang="en-US" sz="1200" dirty="0">
              <a:solidFill>
                <a:srgbClr val="000000"/>
              </a:solidFill>
              <a:ea typeface="Calibri"/>
              <a:cs typeface="Calibri"/>
            </a:endParaRPr>
          </a:p>
          <a:p>
            <a:pPr lvl="0" algn="ctr"/>
            <a:r>
              <a:rPr lang="en-US" sz="1200" dirty="0" smtClean="0">
                <a:solidFill>
                  <a:srgbClr val="000000"/>
                </a:solidFill>
                <a:ea typeface="Calibri"/>
                <a:cs typeface="Calibri"/>
              </a:rPr>
              <a:t>FINANCIAL</a:t>
            </a:r>
          </a:p>
          <a:p>
            <a:endParaRPr lang="en-US" dirty="0"/>
          </a:p>
        </p:txBody>
      </p:sp>
      <p:sp>
        <p:nvSpPr>
          <p:cNvPr id="3" name="Content Placeholder 2"/>
          <p:cNvSpPr>
            <a:spLocks noGrp="1"/>
          </p:cNvSpPr>
          <p:nvPr>
            <p:ph sz="quarter" idx="2"/>
          </p:nvPr>
        </p:nvSpPr>
        <p:spPr>
          <a:xfrm>
            <a:off x="381000" y="1828800"/>
            <a:ext cx="4040188" cy="3769520"/>
          </a:xfrm>
        </p:spPr>
        <p:txBody>
          <a:bodyPr>
            <a:normAutofit/>
          </a:bodyPr>
          <a:lstStyle/>
          <a:p>
            <a:pPr marL="0" lvl="0" indent="0">
              <a:buNone/>
            </a:pPr>
            <a:endParaRPr lang="en-US" sz="1400" dirty="0">
              <a:solidFill>
                <a:srgbClr val="000000"/>
              </a:solidFill>
              <a:ea typeface="Calibri"/>
              <a:cs typeface="Calibri"/>
            </a:endParaRPr>
          </a:p>
          <a:p>
            <a:pPr marL="342900" indent="-342900" algn="just">
              <a:buFont typeface="+mj-lt"/>
              <a:buAutoNum type="arabicPeriod"/>
            </a:pPr>
            <a:r>
              <a:rPr lang="en-US" sz="1200" dirty="0" smtClean="0"/>
              <a:t>Non-responsiveness to requests;</a:t>
            </a:r>
          </a:p>
          <a:p>
            <a:pPr marL="342900" indent="-342900" algn="just">
              <a:buFont typeface="+mj-lt"/>
              <a:buAutoNum type="arabicPeriod"/>
            </a:pPr>
            <a:endParaRPr lang="en-US" sz="1200" dirty="0" smtClean="0"/>
          </a:p>
          <a:p>
            <a:pPr marL="342900" indent="-342900" algn="just">
              <a:buFont typeface="+mj-lt"/>
              <a:buAutoNum type="arabicPeriod"/>
            </a:pPr>
            <a:r>
              <a:rPr lang="en-US" sz="1200" dirty="0" smtClean="0"/>
              <a:t>Delayed responses to requests;</a:t>
            </a:r>
          </a:p>
          <a:p>
            <a:pPr marL="342900" indent="-342900" algn="just">
              <a:buFont typeface="+mj-lt"/>
              <a:buAutoNum type="arabicPeriod"/>
            </a:pPr>
            <a:endParaRPr lang="en-US" sz="1200" dirty="0" smtClean="0"/>
          </a:p>
          <a:p>
            <a:pPr marL="342900" indent="-342900" algn="just">
              <a:buFont typeface="+mj-lt"/>
              <a:buAutoNum type="arabicPeriod"/>
            </a:pPr>
            <a:r>
              <a:rPr lang="en-US" sz="1200" dirty="0" smtClean="0"/>
              <a:t>Delayed decisions from Appeal Tribunals/Info Commissioners;</a:t>
            </a:r>
          </a:p>
          <a:p>
            <a:pPr marL="342900" indent="-342900" algn="just">
              <a:buFont typeface="+mj-lt"/>
              <a:buAutoNum type="arabicPeriod"/>
            </a:pPr>
            <a:endParaRPr lang="en-US" sz="1200" dirty="0" smtClean="0"/>
          </a:p>
          <a:p>
            <a:pPr marL="342900" indent="-342900" algn="just">
              <a:buFont typeface="+mj-lt"/>
              <a:buAutoNum type="arabicPeriod"/>
            </a:pPr>
            <a:r>
              <a:rPr lang="en-US" sz="1200" dirty="0" smtClean="0"/>
              <a:t>Delay in appointments of oversight mechanisms (Info Commissioners </a:t>
            </a:r>
            <a:r>
              <a:rPr lang="en-US" sz="1200" dirty="0" err="1" smtClean="0"/>
              <a:t>etc</a:t>
            </a:r>
            <a:r>
              <a:rPr lang="en-US" sz="1200" dirty="0" smtClean="0"/>
              <a:t>);</a:t>
            </a:r>
          </a:p>
          <a:p>
            <a:pPr marL="342900" indent="-342900" algn="just">
              <a:buFont typeface="+mj-lt"/>
              <a:buAutoNum type="arabicPeriod"/>
            </a:pPr>
            <a:endParaRPr lang="en-US" sz="1200" dirty="0" smtClean="0"/>
          </a:p>
          <a:p>
            <a:pPr marL="342900" indent="-342900" algn="just">
              <a:buFont typeface="+mj-lt"/>
              <a:buAutoNum type="arabicPeriod"/>
            </a:pPr>
            <a:r>
              <a:rPr lang="en-US" sz="1200" dirty="0" smtClean="0"/>
              <a:t>Under-Reporting/ – Inadequate statistics </a:t>
            </a:r>
            <a:r>
              <a:rPr lang="en-US" sz="1200" dirty="0"/>
              <a:t>on the number of requests filed, the number </a:t>
            </a:r>
            <a:r>
              <a:rPr lang="en-US" sz="1200" dirty="0" smtClean="0"/>
              <a:t>of requests granted, refused or transferred, exemptions invoked, compliance with time frames, number of appeals filed, their nature and resolution;</a:t>
            </a:r>
          </a:p>
          <a:p>
            <a:pPr marL="342900" indent="-342900" algn="just">
              <a:buFont typeface="+mj-lt"/>
              <a:buAutoNum type="arabicPeriod"/>
            </a:pPr>
            <a:endParaRPr lang="en-US" sz="1200" dirty="0"/>
          </a:p>
          <a:p>
            <a:pPr marL="0" marR="0" lvl="0" indent="0" algn="just">
              <a:spcBef>
                <a:spcPts val="0"/>
              </a:spcBef>
              <a:spcAft>
                <a:spcPts val="0"/>
              </a:spcAft>
              <a:buNone/>
            </a:pPr>
            <a:endParaRPr lang="en-US" sz="1300" b="1" dirty="0" smtClean="0">
              <a:solidFill>
                <a:srgbClr val="000000"/>
              </a:solidFill>
              <a:ea typeface="Calibri"/>
              <a:cs typeface="Calibri"/>
            </a:endParaRPr>
          </a:p>
          <a:p>
            <a:pPr marL="0" marR="0" lvl="0" indent="0" algn="just">
              <a:spcBef>
                <a:spcPts val="0"/>
              </a:spcBef>
              <a:spcAft>
                <a:spcPts val="0"/>
              </a:spcAft>
              <a:buNone/>
            </a:pPr>
            <a:endParaRPr lang="en-US" sz="1300" b="1" dirty="0" smtClean="0">
              <a:solidFill>
                <a:srgbClr val="000000"/>
              </a:solidFill>
              <a:ea typeface="Calibri"/>
              <a:cs typeface="Calibri"/>
            </a:endParaRPr>
          </a:p>
          <a:p>
            <a:pPr marR="0" lvl="0" algn="just">
              <a:spcBef>
                <a:spcPts val="0"/>
              </a:spcBef>
              <a:spcAft>
                <a:spcPts val="0"/>
              </a:spcAft>
              <a:buFont typeface="Wingdings" panose="05000000000000000000" pitchFamily="2" charset="2"/>
              <a:buChar char="§"/>
            </a:pPr>
            <a:endParaRPr lang="en-US" sz="1300" dirty="0" smtClean="0">
              <a:solidFill>
                <a:srgbClr val="000000"/>
              </a:solidFill>
              <a:ea typeface="Calibri"/>
              <a:cs typeface="Calibri"/>
            </a:endParaRPr>
          </a:p>
          <a:p>
            <a:endParaRPr lang="en-US" sz="1400" dirty="0"/>
          </a:p>
        </p:txBody>
      </p:sp>
      <p:sp>
        <p:nvSpPr>
          <p:cNvPr id="9" name="Content Placeholder 8"/>
          <p:cNvSpPr>
            <a:spLocks noGrp="1"/>
          </p:cNvSpPr>
          <p:nvPr>
            <p:ph sz="quarter" idx="4"/>
          </p:nvPr>
        </p:nvSpPr>
        <p:spPr>
          <a:xfrm>
            <a:off x="4648200" y="1828800"/>
            <a:ext cx="4041775" cy="3845720"/>
          </a:xfrm>
        </p:spPr>
        <p:txBody>
          <a:bodyPr/>
          <a:lstStyle/>
          <a:p>
            <a:pPr marL="228600" marR="0" lvl="0" indent="-228600" algn="just">
              <a:spcBef>
                <a:spcPts val="0"/>
              </a:spcBef>
              <a:spcAft>
                <a:spcPts val="0"/>
              </a:spcAft>
              <a:buFont typeface="+mj-lt"/>
              <a:buAutoNum type="arabicPeriod"/>
            </a:pPr>
            <a:endParaRPr lang="en-US" sz="1200" dirty="0" smtClean="0">
              <a:solidFill>
                <a:srgbClr val="000000"/>
              </a:solidFill>
              <a:ea typeface="Calibri"/>
              <a:cs typeface="Calibri"/>
            </a:endParaRPr>
          </a:p>
          <a:p>
            <a:pPr marL="228600" marR="0" lvl="0" indent="-228600" algn="just">
              <a:spcBef>
                <a:spcPts val="0"/>
              </a:spcBef>
              <a:spcAft>
                <a:spcPts val="0"/>
              </a:spcAft>
              <a:buFont typeface="+mj-lt"/>
              <a:buAutoNum type="arabicPeriod"/>
            </a:pPr>
            <a:r>
              <a:rPr lang="en-US" sz="1200" dirty="0" smtClean="0">
                <a:solidFill>
                  <a:srgbClr val="000000"/>
                </a:solidFill>
                <a:ea typeface="Calibri"/>
                <a:cs typeface="Calibri"/>
              </a:rPr>
              <a:t>Limited Budgets. This affects:</a:t>
            </a:r>
          </a:p>
          <a:p>
            <a:pPr marL="228600" marR="0" lvl="0" indent="-228600" algn="just">
              <a:spcBef>
                <a:spcPts val="0"/>
              </a:spcBef>
              <a:spcAft>
                <a:spcPts val="0"/>
              </a:spcAft>
              <a:buFont typeface="+mj-lt"/>
              <a:buAutoNum type="arabicPeriod"/>
            </a:pPr>
            <a:endParaRPr lang="en-US" sz="1200" dirty="0" smtClean="0">
              <a:solidFill>
                <a:srgbClr val="000000"/>
              </a:solidFill>
              <a:ea typeface="Calibri"/>
              <a:cs typeface="Calibri"/>
            </a:endParaRPr>
          </a:p>
          <a:p>
            <a:pPr marR="0" lvl="0" algn="just">
              <a:spcBef>
                <a:spcPts val="0"/>
              </a:spcBef>
              <a:spcAft>
                <a:spcPts val="0"/>
              </a:spcAft>
              <a:buFont typeface="Wingdings" panose="05000000000000000000" pitchFamily="2" charset="2"/>
              <a:buChar char="§"/>
            </a:pPr>
            <a:r>
              <a:rPr lang="en-US" sz="1200" dirty="0" smtClean="0">
                <a:solidFill>
                  <a:srgbClr val="000000"/>
                </a:solidFill>
                <a:ea typeface="Calibri"/>
                <a:cs typeface="Calibri"/>
              </a:rPr>
              <a:t>Public </a:t>
            </a:r>
            <a:r>
              <a:rPr lang="en-US" sz="1200" dirty="0">
                <a:solidFill>
                  <a:srgbClr val="000000"/>
                </a:solidFill>
                <a:ea typeface="Calibri"/>
                <a:cs typeface="Calibri"/>
              </a:rPr>
              <a:t>Education activities</a:t>
            </a:r>
            <a:r>
              <a:rPr lang="en-US" sz="1200" dirty="0" smtClean="0">
                <a:solidFill>
                  <a:srgbClr val="000000"/>
                </a:solidFill>
                <a:ea typeface="Calibri"/>
                <a:cs typeface="Calibri"/>
              </a:rPr>
              <a:t>;</a:t>
            </a:r>
          </a:p>
          <a:p>
            <a:pPr marR="0" lvl="0" algn="just">
              <a:spcBef>
                <a:spcPts val="0"/>
              </a:spcBef>
              <a:spcAft>
                <a:spcPts val="0"/>
              </a:spcAft>
              <a:buFont typeface="Wingdings" panose="05000000000000000000" pitchFamily="2" charset="2"/>
              <a:buChar char="§"/>
            </a:pPr>
            <a:endParaRPr lang="en-US" sz="1200" dirty="0" smtClean="0">
              <a:solidFill>
                <a:srgbClr val="000000"/>
              </a:solidFill>
              <a:ea typeface="Calibri"/>
              <a:cs typeface="Calibri"/>
            </a:endParaRPr>
          </a:p>
          <a:p>
            <a:pPr marR="0" lvl="0" algn="just">
              <a:spcBef>
                <a:spcPts val="0"/>
              </a:spcBef>
              <a:spcAft>
                <a:spcPts val="0"/>
              </a:spcAft>
              <a:buFont typeface="Wingdings" panose="05000000000000000000" pitchFamily="2" charset="2"/>
              <a:buChar char="§"/>
            </a:pPr>
            <a:r>
              <a:rPr lang="en-US" sz="1200" dirty="0" smtClean="0">
                <a:solidFill>
                  <a:srgbClr val="000000"/>
                </a:solidFill>
                <a:ea typeface="Calibri"/>
                <a:cs typeface="Calibri"/>
              </a:rPr>
              <a:t>Training exercises;</a:t>
            </a:r>
          </a:p>
          <a:p>
            <a:pPr marR="0" lvl="0" algn="just">
              <a:spcBef>
                <a:spcPts val="0"/>
              </a:spcBef>
              <a:spcAft>
                <a:spcPts val="0"/>
              </a:spcAft>
              <a:buFont typeface="Wingdings" panose="05000000000000000000" pitchFamily="2" charset="2"/>
              <a:buChar char="§"/>
            </a:pPr>
            <a:endParaRPr lang="en-US" sz="1200" dirty="0" smtClean="0">
              <a:solidFill>
                <a:srgbClr val="000000"/>
              </a:solidFill>
              <a:ea typeface="Calibri"/>
              <a:cs typeface="Calibri"/>
            </a:endParaRPr>
          </a:p>
          <a:p>
            <a:pPr marR="0" lvl="0" algn="just">
              <a:spcBef>
                <a:spcPts val="0"/>
              </a:spcBef>
              <a:spcAft>
                <a:spcPts val="0"/>
              </a:spcAft>
              <a:buFont typeface="Wingdings" panose="05000000000000000000" pitchFamily="2" charset="2"/>
              <a:buChar char="§"/>
            </a:pPr>
            <a:r>
              <a:rPr lang="en-US" sz="1200" dirty="0" smtClean="0">
                <a:solidFill>
                  <a:srgbClr val="000000"/>
                </a:solidFill>
                <a:ea typeface="Calibri"/>
                <a:cs typeface="Calibri"/>
              </a:rPr>
              <a:t>Development and maintenance </a:t>
            </a:r>
            <a:r>
              <a:rPr lang="en-US" sz="1200" dirty="0">
                <a:solidFill>
                  <a:srgbClr val="000000"/>
                </a:solidFill>
                <a:ea typeface="Calibri"/>
                <a:cs typeface="Calibri"/>
              </a:rPr>
              <a:t>of websites</a:t>
            </a:r>
            <a:r>
              <a:rPr lang="en-US" sz="1200" dirty="0" smtClean="0">
                <a:solidFill>
                  <a:srgbClr val="000000"/>
                </a:solidFill>
                <a:ea typeface="Calibri"/>
                <a:cs typeface="Calibri"/>
              </a:rPr>
              <a:t>;</a:t>
            </a:r>
          </a:p>
          <a:p>
            <a:pPr marR="0" lvl="0" algn="just">
              <a:spcBef>
                <a:spcPts val="0"/>
              </a:spcBef>
              <a:spcAft>
                <a:spcPts val="0"/>
              </a:spcAft>
              <a:buFont typeface="Wingdings" panose="05000000000000000000" pitchFamily="2" charset="2"/>
              <a:buChar char="§"/>
            </a:pPr>
            <a:endParaRPr lang="en-US" sz="1200" dirty="0" smtClean="0">
              <a:solidFill>
                <a:srgbClr val="000000"/>
              </a:solidFill>
              <a:ea typeface="Calibri"/>
              <a:cs typeface="Calibri"/>
            </a:endParaRPr>
          </a:p>
          <a:p>
            <a:pPr marR="0" lvl="0" algn="just">
              <a:spcBef>
                <a:spcPts val="0"/>
              </a:spcBef>
              <a:spcAft>
                <a:spcPts val="0"/>
              </a:spcAft>
              <a:buFont typeface="Wingdings" panose="05000000000000000000" pitchFamily="2" charset="2"/>
              <a:buChar char="§"/>
            </a:pPr>
            <a:r>
              <a:rPr lang="en-US" sz="1200" dirty="0" smtClean="0">
                <a:solidFill>
                  <a:srgbClr val="000000"/>
                </a:solidFill>
                <a:ea typeface="Calibri"/>
                <a:cs typeface="Calibri"/>
              </a:rPr>
              <a:t>Acquisition </a:t>
            </a:r>
            <a:r>
              <a:rPr lang="en-US" sz="1200" dirty="0">
                <a:solidFill>
                  <a:srgbClr val="000000"/>
                </a:solidFill>
                <a:ea typeface="Calibri"/>
                <a:cs typeface="Calibri"/>
              </a:rPr>
              <a:t>of FOI tracking software – </a:t>
            </a:r>
            <a:r>
              <a:rPr lang="en-US" sz="1200" dirty="0" smtClean="0">
                <a:solidFill>
                  <a:srgbClr val="000000"/>
                </a:solidFill>
                <a:ea typeface="Calibri"/>
                <a:cs typeface="Calibri"/>
              </a:rPr>
              <a:t>(Cayman </a:t>
            </a:r>
            <a:r>
              <a:rPr lang="en-US" sz="1200" dirty="0">
                <a:solidFill>
                  <a:srgbClr val="000000"/>
                </a:solidFill>
                <a:ea typeface="Calibri"/>
                <a:cs typeface="Calibri"/>
              </a:rPr>
              <a:t>Islands has the JADE Tracking </a:t>
            </a:r>
            <a:r>
              <a:rPr lang="en-US" sz="1200" dirty="0" smtClean="0">
                <a:solidFill>
                  <a:srgbClr val="000000"/>
                </a:solidFill>
                <a:ea typeface="Calibri"/>
                <a:cs typeface="Calibri"/>
              </a:rPr>
              <a:t>system and at one point, Jamaica was considering software from Canada);</a:t>
            </a:r>
          </a:p>
          <a:p>
            <a:pPr marR="0" lvl="0" algn="just">
              <a:spcBef>
                <a:spcPts val="0"/>
              </a:spcBef>
              <a:spcAft>
                <a:spcPts val="0"/>
              </a:spcAft>
              <a:buFont typeface="Wingdings" panose="05000000000000000000" pitchFamily="2" charset="2"/>
              <a:buChar char="§"/>
            </a:pPr>
            <a:endParaRPr lang="en-US" sz="1200" dirty="0">
              <a:solidFill>
                <a:srgbClr val="000000"/>
              </a:solidFill>
              <a:ea typeface="Calibri"/>
              <a:cs typeface="Calibri"/>
            </a:endParaRPr>
          </a:p>
          <a:p>
            <a:pPr algn="just">
              <a:spcBef>
                <a:spcPts val="0"/>
              </a:spcBef>
              <a:buFont typeface="Wingdings" panose="05000000000000000000" pitchFamily="2" charset="2"/>
              <a:buChar char="§"/>
            </a:pPr>
            <a:r>
              <a:rPr lang="en-US" sz="1200" dirty="0" smtClean="0">
                <a:solidFill>
                  <a:srgbClr val="000000"/>
                </a:solidFill>
                <a:ea typeface="Calibri"/>
                <a:cs typeface="Calibri"/>
              </a:rPr>
              <a:t>Implementation of effective records and information management policies and best practices;</a:t>
            </a:r>
          </a:p>
          <a:p>
            <a:pPr algn="just">
              <a:spcBef>
                <a:spcPts val="0"/>
              </a:spcBef>
              <a:buFont typeface="Wingdings" panose="05000000000000000000" pitchFamily="2" charset="2"/>
              <a:buChar char="§"/>
            </a:pPr>
            <a:endParaRPr lang="en-US" sz="1200" dirty="0">
              <a:solidFill>
                <a:srgbClr val="000000"/>
              </a:solidFill>
              <a:ea typeface="Calibri"/>
              <a:cs typeface="Calibri"/>
            </a:endParaRPr>
          </a:p>
          <a:p>
            <a:pPr algn="just">
              <a:spcBef>
                <a:spcPts val="0"/>
              </a:spcBef>
              <a:buFont typeface="Wingdings" panose="05000000000000000000" pitchFamily="2" charset="2"/>
              <a:buChar char="§"/>
            </a:pPr>
            <a:r>
              <a:rPr lang="en-US" sz="1200" dirty="0" smtClean="0">
                <a:solidFill>
                  <a:srgbClr val="000000"/>
                </a:solidFill>
                <a:ea typeface="Calibri"/>
                <a:cs typeface="Calibri"/>
              </a:rPr>
              <a:t>Digitizing </a:t>
            </a:r>
            <a:r>
              <a:rPr lang="en-US" sz="1200" dirty="0">
                <a:solidFill>
                  <a:srgbClr val="000000"/>
                </a:solidFill>
                <a:ea typeface="Calibri"/>
                <a:cs typeface="Calibri"/>
              </a:rPr>
              <a:t>of records</a:t>
            </a:r>
            <a:endParaRPr lang="en-US" sz="1200" dirty="0"/>
          </a:p>
        </p:txBody>
      </p:sp>
      <p:sp>
        <p:nvSpPr>
          <p:cNvPr id="4" name="Date Placeholder 3"/>
          <p:cNvSpPr>
            <a:spLocks noGrp="1"/>
          </p:cNvSpPr>
          <p:nvPr>
            <p:ph type="dt" sz="half" idx="10"/>
          </p:nvPr>
        </p:nvSpPr>
        <p:spPr/>
        <p:txBody>
          <a:bodyPr/>
          <a:lstStyle/>
          <a:p>
            <a:r>
              <a:rPr lang="en-US" sz="800" dirty="0" smtClean="0"/>
              <a:t>2/13/2015</a:t>
            </a:r>
            <a:endParaRPr lang="en-US" sz="800" dirty="0"/>
          </a:p>
        </p:txBody>
      </p:sp>
      <p:sp>
        <p:nvSpPr>
          <p:cNvPr id="5" name="Footer Placeholder 4"/>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10</a:t>
            </a:fld>
            <a:endParaRPr lang="en-US"/>
          </a:p>
        </p:txBody>
      </p:sp>
    </p:spTree>
    <p:extLst>
      <p:ext uri="{BB962C8B-B14F-4D97-AF65-F5344CB8AC3E}">
        <p14:creationId xmlns:p14="http://schemas.microsoft.com/office/powerpoint/2010/main" val="1445502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chor="ctr">
            <a:normAutofit fontScale="90000"/>
          </a:bodyPr>
          <a:lstStyle/>
          <a:p>
            <a:pPr lvl="0" algn="ctr">
              <a:spcBef>
                <a:spcPct val="20000"/>
              </a:spcBef>
            </a:pPr>
            <a:r>
              <a:rPr lang="en-US" sz="1400" b="1" dirty="0">
                <a:solidFill>
                  <a:prstClr val="black"/>
                </a:solidFill>
                <a:latin typeface="Constantia"/>
                <a:ea typeface="+mn-ea"/>
                <a:cs typeface="+mn-cs"/>
              </a:rPr>
              <a:t>IMPLEMENTATION CHALLENGES (</a:t>
            </a:r>
            <a:r>
              <a:rPr lang="en-US" sz="1400" b="1" dirty="0" err="1">
                <a:solidFill>
                  <a:prstClr val="black"/>
                </a:solidFill>
                <a:latin typeface="Constantia"/>
                <a:ea typeface="+mn-ea"/>
                <a:cs typeface="+mn-cs"/>
              </a:rPr>
              <a:t>con’td</a:t>
            </a:r>
            <a:r>
              <a:rPr lang="en-US" sz="1400" b="1" dirty="0">
                <a:solidFill>
                  <a:prstClr val="black"/>
                </a:solidFill>
                <a:latin typeface="Constantia"/>
                <a:ea typeface="+mn-ea"/>
                <a:cs typeface="+mn-cs"/>
              </a:rPr>
              <a:t>)</a:t>
            </a:r>
            <a:r>
              <a:rPr lang="en-US" sz="1400" b="1" dirty="0">
                <a:solidFill>
                  <a:prstClr val="black"/>
                </a:solidFill>
                <a:latin typeface="Constantia"/>
                <a:ea typeface="Calibri"/>
                <a:cs typeface="Calibri"/>
              </a:rPr>
              <a:t/>
            </a:r>
            <a:br>
              <a:rPr lang="en-US" sz="1400" b="1" dirty="0">
                <a:solidFill>
                  <a:prstClr val="black"/>
                </a:solidFill>
                <a:latin typeface="Constantia"/>
                <a:ea typeface="Calibri"/>
                <a:cs typeface="Calibri"/>
              </a:rPr>
            </a:br>
            <a:endParaRPr lang="en-US" sz="1400" dirty="0">
              <a:latin typeface="+mn-lt"/>
            </a:endParaRPr>
          </a:p>
        </p:txBody>
      </p:sp>
      <p:sp>
        <p:nvSpPr>
          <p:cNvPr id="3" name="Text Placeholder 2"/>
          <p:cNvSpPr>
            <a:spLocks noGrp="1"/>
          </p:cNvSpPr>
          <p:nvPr>
            <p:ph type="body" idx="1"/>
          </p:nvPr>
        </p:nvSpPr>
        <p:spPr>
          <a:xfrm>
            <a:off x="381000" y="1295400"/>
            <a:ext cx="4040188" cy="533400"/>
          </a:xfrm>
          <a:solidFill>
            <a:schemeClr val="bg2"/>
          </a:solidFill>
        </p:spPr>
        <p:txBody>
          <a:bodyPr/>
          <a:lstStyle/>
          <a:p>
            <a:pPr lvl="0" algn="ctr">
              <a:buClr>
                <a:srgbClr val="DEAE00"/>
              </a:buClr>
            </a:pPr>
            <a:r>
              <a:rPr lang="en-US" sz="1200" dirty="0">
                <a:solidFill>
                  <a:prstClr val="black"/>
                </a:solidFill>
              </a:rPr>
              <a:t>LEGISLATIVE </a:t>
            </a:r>
          </a:p>
        </p:txBody>
      </p:sp>
      <p:sp>
        <p:nvSpPr>
          <p:cNvPr id="4" name="Text Placeholder 3"/>
          <p:cNvSpPr>
            <a:spLocks noGrp="1"/>
          </p:cNvSpPr>
          <p:nvPr>
            <p:ph type="body" sz="half" idx="3"/>
          </p:nvPr>
        </p:nvSpPr>
        <p:spPr>
          <a:xfrm>
            <a:off x="4572000" y="1295400"/>
            <a:ext cx="4041775" cy="533400"/>
          </a:xfrm>
          <a:solidFill>
            <a:schemeClr val="bg2"/>
          </a:solidFill>
        </p:spPr>
        <p:txBody>
          <a:bodyPr>
            <a:normAutofit fontScale="70000" lnSpcReduction="20000"/>
          </a:bodyPr>
          <a:lstStyle/>
          <a:p>
            <a:pPr lvl="0" algn="ctr"/>
            <a:endParaRPr lang="en-US" sz="1200" dirty="0" smtClean="0">
              <a:solidFill>
                <a:prstClr val="black"/>
              </a:solidFill>
            </a:endParaRPr>
          </a:p>
          <a:p>
            <a:pPr lvl="0" algn="ctr">
              <a:buClr>
                <a:srgbClr val="DEAE00"/>
              </a:buClr>
            </a:pPr>
            <a:endParaRPr lang="en-US" sz="1200" dirty="0" smtClean="0">
              <a:solidFill>
                <a:prstClr val="black"/>
              </a:solidFill>
            </a:endParaRPr>
          </a:p>
          <a:p>
            <a:pPr lvl="0" algn="ctr">
              <a:buClr>
                <a:srgbClr val="DEAE00"/>
              </a:buClr>
            </a:pPr>
            <a:endParaRPr lang="en-US" sz="1200" dirty="0">
              <a:solidFill>
                <a:prstClr val="black"/>
              </a:solidFill>
            </a:endParaRPr>
          </a:p>
          <a:p>
            <a:pPr lvl="0" algn="ctr">
              <a:buClr>
                <a:srgbClr val="DEAE00"/>
              </a:buClr>
            </a:pPr>
            <a:r>
              <a:rPr lang="en-US" sz="1700" dirty="0" smtClean="0">
                <a:solidFill>
                  <a:prstClr val="black"/>
                </a:solidFill>
              </a:rPr>
              <a:t>TECHNOLOGY</a:t>
            </a:r>
            <a:endParaRPr lang="en-US" sz="1700" dirty="0">
              <a:solidFill>
                <a:prstClr val="black"/>
              </a:solidFill>
            </a:endParaRPr>
          </a:p>
          <a:p>
            <a:pPr lvl="0" algn="ctr"/>
            <a:endParaRPr lang="en-US" sz="1200" dirty="0">
              <a:solidFill>
                <a:prstClr val="black"/>
              </a:solidFill>
            </a:endParaRPr>
          </a:p>
          <a:p>
            <a:endParaRPr lang="en-US" dirty="0"/>
          </a:p>
        </p:txBody>
      </p:sp>
      <p:sp>
        <p:nvSpPr>
          <p:cNvPr id="5" name="Content Placeholder 4"/>
          <p:cNvSpPr>
            <a:spLocks noGrp="1"/>
          </p:cNvSpPr>
          <p:nvPr>
            <p:ph sz="quarter" idx="2"/>
          </p:nvPr>
        </p:nvSpPr>
        <p:spPr>
          <a:xfrm>
            <a:off x="457200" y="1981200"/>
            <a:ext cx="4040188" cy="4267200"/>
          </a:xfrm>
        </p:spPr>
        <p:txBody>
          <a:bodyPr>
            <a:normAutofit fontScale="25000" lnSpcReduction="20000"/>
          </a:bodyPr>
          <a:lstStyle/>
          <a:p>
            <a:pPr marL="0" lvl="0" indent="0" algn="just">
              <a:spcBef>
                <a:spcPts val="0"/>
              </a:spcBef>
              <a:buClr>
                <a:srgbClr val="DEAE00"/>
              </a:buClr>
              <a:buNone/>
            </a:pPr>
            <a:endParaRPr lang="en-US" sz="1100" b="1" dirty="0">
              <a:solidFill>
                <a:srgbClr val="000000"/>
              </a:solidFill>
              <a:ea typeface="Calibri"/>
              <a:cs typeface="Calibri"/>
            </a:endParaRPr>
          </a:p>
          <a:p>
            <a:pPr marL="0" lvl="0" indent="0" algn="just">
              <a:spcBef>
                <a:spcPts val="0"/>
              </a:spcBef>
              <a:buClr>
                <a:srgbClr val="DEAE00"/>
              </a:buClr>
              <a:buNone/>
            </a:pPr>
            <a:endParaRPr lang="en-US" sz="1100" b="1" dirty="0">
              <a:solidFill>
                <a:srgbClr val="000000"/>
              </a:solidFill>
              <a:ea typeface="Calibri"/>
              <a:cs typeface="Calibri"/>
            </a:endParaRPr>
          </a:p>
          <a:p>
            <a:pPr marL="0" lvl="0" indent="0" algn="just">
              <a:spcBef>
                <a:spcPts val="0"/>
              </a:spcBef>
              <a:buClr>
                <a:srgbClr val="DEAE00"/>
              </a:buClr>
              <a:buNone/>
            </a:pPr>
            <a:r>
              <a:rPr lang="en-US" sz="4000" b="1" dirty="0">
                <a:solidFill>
                  <a:prstClr val="black"/>
                </a:solidFill>
              </a:rPr>
              <a:t>Jamaica</a:t>
            </a:r>
            <a:r>
              <a:rPr lang="en-US" sz="4000" dirty="0">
                <a:solidFill>
                  <a:prstClr val="black"/>
                </a:solidFill>
              </a:rPr>
              <a:t> </a:t>
            </a:r>
            <a:endParaRPr lang="en-US" sz="4000" dirty="0" smtClean="0">
              <a:solidFill>
                <a:prstClr val="black"/>
              </a:solidFill>
            </a:endParaRPr>
          </a:p>
          <a:p>
            <a:pPr marL="0" lvl="0" indent="0" algn="just">
              <a:spcBef>
                <a:spcPts val="0"/>
              </a:spcBef>
              <a:buClr>
                <a:srgbClr val="DEAE00"/>
              </a:buClr>
              <a:buNone/>
            </a:pPr>
            <a:endParaRPr lang="en-US" sz="4000" dirty="0">
              <a:solidFill>
                <a:prstClr val="black"/>
              </a:solidFill>
            </a:endParaRPr>
          </a:p>
          <a:p>
            <a:pPr lvl="0" algn="just">
              <a:spcBef>
                <a:spcPts val="0"/>
              </a:spcBef>
              <a:buClr>
                <a:srgbClr val="DEAE00"/>
              </a:buClr>
              <a:buFont typeface="Wingdings" panose="05000000000000000000" pitchFamily="2" charset="2"/>
              <a:buChar char="Ø"/>
            </a:pPr>
            <a:r>
              <a:rPr lang="en-US" sz="4000" dirty="0">
                <a:solidFill>
                  <a:prstClr val="black"/>
                </a:solidFill>
              </a:rPr>
              <a:t>In 2010, the Act was reviewed by a Parliamentary Committee and recommendations made, among other things, to improve its structure and increase its funding. It is now 5 years on and at last check, not much has happened to effect those </a:t>
            </a:r>
            <a:r>
              <a:rPr lang="en-US" sz="4000" dirty="0" smtClean="0">
                <a:solidFill>
                  <a:prstClr val="black"/>
                </a:solidFill>
              </a:rPr>
              <a:t>recommendations;</a:t>
            </a:r>
          </a:p>
          <a:p>
            <a:pPr lvl="0" algn="just">
              <a:spcBef>
                <a:spcPts val="0"/>
              </a:spcBef>
              <a:buClr>
                <a:srgbClr val="DEAE00"/>
              </a:buClr>
              <a:buFont typeface="Wingdings" panose="05000000000000000000" pitchFamily="2" charset="2"/>
              <a:buChar char="Ø"/>
            </a:pPr>
            <a:endParaRPr lang="en-US" sz="4000" dirty="0" smtClean="0">
              <a:solidFill>
                <a:prstClr val="black"/>
              </a:solidFill>
            </a:endParaRPr>
          </a:p>
          <a:p>
            <a:pPr lvl="0" algn="just">
              <a:spcBef>
                <a:spcPts val="0"/>
              </a:spcBef>
              <a:buClr>
                <a:srgbClr val="DEAE00"/>
              </a:buClr>
              <a:buFont typeface="Wingdings" panose="05000000000000000000" pitchFamily="2" charset="2"/>
              <a:buChar char="Ø"/>
            </a:pPr>
            <a:r>
              <a:rPr lang="en-US" sz="4000" dirty="0" smtClean="0">
                <a:solidFill>
                  <a:prstClr val="black"/>
                </a:solidFill>
              </a:rPr>
              <a:t>Public Disclosure Act took   years to be passed;</a:t>
            </a:r>
          </a:p>
          <a:p>
            <a:pPr lvl="0" algn="just">
              <a:spcBef>
                <a:spcPts val="0"/>
              </a:spcBef>
              <a:buClr>
                <a:srgbClr val="DEAE00"/>
              </a:buClr>
              <a:buFont typeface="Wingdings" panose="05000000000000000000" pitchFamily="2" charset="2"/>
              <a:buChar char="Ø"/>
            </a:pPr>
            <a:endParaRPr lang="en-US" sz="4000" dirty="0">
              <a:solidFill>
                <a:prstClr val="black"/>
              </a:solidFill>
            </a:endParaRPr>
          </a:p>
          <a:p>
            <a:pPr lvl="0" algn="just">
              <a:spcBef>
                <a:spcPts val="0"/>
              </a:spcBef>
              <a:buClr>
                <a:srgbClr val="DEAE00"/>
              </a:buClr>
              <a:buFont typeface="Wingdings" panose="05000000000000000000" pitchFamily="2" charset="2"/>
              <a:buChar char="Ø"/>
            </a:pPr>
            <a:endParaRPr lang="en-US" sz="4000" dirty="0">
              <a:solidFill>
                <a:prstClr val="black"/>
              </a:solidFill>
            </a:endParaRPr>
          </a:p>
          <a:p>
            <a:pPr marL="0" indent="0" algn="just">
              <a:spcBef>
                <a:spcPts val="0"/>
              </a:spcBef>
              <a:buClr>
                <a:srgbClr val="DEAE00"/>
              </a:buClr>
              <a:buNone/>
            </a:pPr>
            <a:r>
              <a:rPr lang="en-US" sz="4000" b="1" dirty="0" smtClean="0">
                <a:solidFill>
                  <a:prstClr val="black"/>
                </a:solidFill>
              </a:rPr>
              <a:t>Bahamas </a:t>
            </a:r>
          </a:p>
          <a:p>
            <a:pPr algn="just">
              <a:spcBef>
                <a:spcPts val="0"/>
              </a:spcBef>
              <a:buClr>
                <a:srgbClr val="DEAE00"/>
              </a:buClr>
              <a:buFont typeface="Wingdings" panose="05000000000000000000" pitchFamily="2" charset="2"/>
              <a:buChar char="Ø"/>
            </a:pPr>
            <a:endParaRPr lang="en-US" sz="4000" dirty="0">
              <a:solidFill>
                <a:prstClr val="black"/>
              </a:solidFill>
            </a:endParaRPr>
          </a:p>
          <a:p>
            <a:pPr marR="0" algn="just">
              <a:lnSpc>
                <a:spcPct val="115000"/>
              </a:lnSpc>
              <a:spcBef>
                <a:spcPts val="0"/>
              </a:spcBef>
              <a:spcAft>
                <a:spcPts val="1000"/>
              </a:spcAft>
              <a:buFont typeface="Wingdings" panose="05000000000000000000" pitchFamily="2" charset="2"/>
              <a:buChar char="Ø"/>
            </a:pPr>
            <a:r>
              <a:rPr lang="en-US" sz="4000" dirty="0" smtClean="0">
                <a:latin typeface="Constantia" panose="02030602050306030303" pitchFamily="18" charset="0"/>
                <a:ea typeface="Calibri"/>
                <a:cs typeface="Times New Roman"/>
              </a:rPr>
              <a:t>In 2012, an FOI  Bill was drafted  by the then government but not enacted.  It was later decided by the succeeding incumbent government that significant revisions  (too many exemptions, reduction of Ministerial powers) are necessary and a </a:t>
            </a:r>
            <a:r>
              <a:rPr lang="en-US" sz="4000" dirty="0">
                <a:latin typeface="Constantia" panose="02030602050306030303" pitchFamily="18" charset="0"/>
                <a:ea typeface="Calibri"/>
                <a:cs typeface="Times New Roman"/>
              </a:rPr>
              <a:t>revised version will not be presented to parliament before spring 2016. </a:t>
            </a:r>
            <a:endParaRPr lang="en-US" sz="4000" dirty="0" smtClean="0">
              <a:latin typeface="Constantia" panose="02030602050306030303" pitchFamily="18" charset="0"/>
              <a:ea typeface="Calibri"/>
              <a:cs typeface="Times New Roman"/>
            </a:endParaRPr>
          </a:p>
          <a:p>
            <a:pPr algn="just">
              <a:spcBef>
                <a:spcPts val="0"/>
              </a:spcBef>
              <a:buClr>
                <a:srgbClr val="DEAE00"/>
              </a:buClr>
              <a:buFont typeface="Wingdings" panose="05000000000000000000" pitchFamily="2" charset="2"/>
              <a:buChar char="Ø"/>
            </a:pPr>
            <a:endParaRPr lang="en-US" sz="4000" dirty="0" smtClean="0">
              <a:solidFill>
                <a:prstClr val="black"/>
              </a:solidFill>
            </a:endParaRPr>
          </a:p>
          <a:p>
            <a:pPr marL="0" lvl="0" indent="0">
              <a:buClr>
                <a:srgbClr val="DEAE00"/>
              </a:buClr>
              <a:buNone/>
            </a:pPr>
            <a:r>
              <a:rPr lang="en-US" sz="4000" b="1" dirty="0" smtClean="0">
                <a:solidFill>
                  <a:prstClr val="black"/>
                </a:solidFill>
              </a:rPr>
              <a:t>Bermuda</a:t>
            </a:r>
            <a:endParaRPr lang="en-US" sz="4000" b="1" dirty="0">
              <a:solidFill>
                <a:prstClr val="black"/>
              </a:solidFill>
            </a:endParaRPr>
          </a:p>
          <a:p>
            <a:pPr lvl="0" algn="just">
              <a:buClr>
                <a:srgbClr val="DEAE00"/>
              </a:buClr>
              <a:buFont typeface="Wingdings" panose="05000000000000000000" pitchFamily="2" charset="2"/>
              <a:buChar char="Ø"/>
            </a:pPr>
            <a:r>
              <a:rPr lang="en-US" sz="4000" dirty="0" smtClean="0">
                <a:solidFill>
                  <a:prstClr val="black"/>
                </a:solidFill>
              </a:rPr>
              <a:t>The Public </a:t>
            </a:r>
            <a:r>
              <a:rPr lang="en-US" sz="4000" dirty="0">
                <a:solidFill>
                  <a:prstClr val="black"/>
                </a:solidFill>
              </a:rPr>
              <a:t>Access to Information Act has still not been </a:t>
            </a:r>
            <a:r>
              <a:rPr lang="en-US" sz="4000" dirty="0" smtClean="0">
                <a:solidFill>
                  <a:prstClr val="black"/>
                </a:solidFill>
              </a:rPr>
              <a:t>implemented 5 years after enactment;</a:t>
            </a:r>
          </a:p>
          <a:p>
            <a:pPr lvl="0" algn="just">
              <a:buClr>
                <a:srgbClr val="DEAE00"/>
              </a:buClr>
              <a:buFont typeface="Wingdings" panose="05000000000000000000" pitchFamily="2" charset="2"/>
              <a:buChar char="Ø"/>
            </a:pPr>
            <a:endParaRPr lang="en-US" sz="4000" dirty="0" smtClean="0">
              <a:solidFill>
                <a:prstClr val="black"/>
              </a:solidFill>
            </a:endParaRPr>
          </a:p>
          <a:p>
            <a:pPr lvl="0" algn="just">
              <a:buClr>
                <a:srgbClr val="DEAE00"/>
              </a:buClr>
              <a:buFont typeface="Wingdings" panose="05000000000000000000" pitchFamily="2" charset="2"/>
              <a:buChar char="Ø"/>
            </a:pPr>
            <a:r>
              <a:rPr lang="en-US" sz="4000" dirty="0" smtClean="0">
                <a:solidFill>
                  <a:prstClr val="black"/>
                </a:solidFill>
              </a:rPr>
              <a:t>Amendments (to </a:t>
            </a:r>
            <a:r>
              <a:rPr lang="en-US" sz="4000" dirty="0">
                <a:solidFill>
                  <a:prstClr val="black"/>
                </a:solidFill>
              </a:rPr>
              <a:t>clarify </a:t>
            </a:r>
            <a:r>
              <a:rPr lang="en-US" sz="4000" dirty="0" smtClean="0">
                <a:solidFill>
                  <a:prstClr val="black"/>
                </a:solidFill>
              </a:rPr>
              <a:t>notice </a:t>
            </a:r>
            <a:r>
              <a:rPr lang="en-US" sz="4000" dirty="0">
                <a:solidFill>
                  <a:prstClr val="black"/>
                </a:solidFill>
              </a:rPr>
              <a:t>periods, penalties and </a:t>
            </a:r>
            <a:r>
              <a:rPr lang="en-US" sz="4000" dirty="0" smtClean="0">
                <a:solidFill>
                  <a:prstClr val="black"/>
                </a:solidFill>
              </a:rPr>
              <a:t>exemptions) along with Regulations  (fees/time for response to requests </a:t>
            </a:r>
            <a:r>
              <a:rPr lang="en-US" sz="4000" dirty="0" err="1" smtClean="0">
                <a:solidFill>
                  <a:prstClr val="black"/>
                </a:solidFill>
              </a:rPr>
              <a:t>etc</a:t>
            </a:r>
            <a:r>
              <a:rPr lang="en-US" sz="4000" dirty="0" smtClean="0">
                <a:solidFill>
                  <a:prstClr val="black"/>
                </a:solidFill>
              </a:rPr>
              <a:t>) drafted in 2014;</a:t>
            </a:r>
          </a:p>
          <a:p>
            <a:pPr lvl="0" algn="just">
              <a:buClr>
                <a:srgbClr val="DEAE00"/>
              </a:buClr>
              <a:buFont typeface="Wingdings" panose="05000000000000000000" pitchFamily="2" charset="2"/>
              <a:buChar char="Ø"/>
            </a:pPr>
            <a:endParaRPr lang="en-US" sz="4000" dirty="0" smtClean="0">
              <a:solidFill>
                <a:prstClr val="black"/>
              </a:solidFill>
            </a:endParaRPr>
          </a:p>
          <a:p>
            <a:pPr lvl="0" algn="just">
              <a:buClr>
                <a:srgbClr val="DEAE00"/>
              </a:buClr>
              <a:buFont typeface="Wingdings" panose="05000000000000000000" pitchFamily="2" charset="2"/>
              <a:buChar char="Ø"/>
            </a:pPr>
            <a:r>
              <a:rPr lang="en-US" sz="4000" dirty="0" smtClean="0">
                <a:solidFill>
                  <a:prstClr val="black"/>
                </a:solidFill>
              </a:rPr>
              <a:t>It is said that the </a:t>
            </a:r>
            <a:r>
              <a:rPr lang="en-US" sz="4000" dirty="0">
                <a:solidFill>
                  <a:prstClr val="black"/>
                </a:solidFill>
              </a:rPr>
              <a:t>Act will come into operation on April 1, 2015. </a:t>
            </a:r>
            <a:r>
              <a:rPr lang="en-US" sz="4000" dirty="0" smtClean="0">
                <a:solidFill>
                  <a:prstClr val="black"/>
                </a:solidFill>
              </a:rPr>
              <a:t>The </a:t>
            </a:r>
            <a:r>
              <a:rPr lang="en-US" sz="4000" dirty="0">
                <a:solidFill>
                  <a:prstClr val="black"/>
                </a:solidFill>
              </a:rPr>
              <a:t>delay of 5 years for implementation has been  described as unreasonable</a:t>
            </a:r>
          </a:p>
          <a:p>
            <a:pPr lvl="0">
              <a:buClr>
                <a:srgbClr val="DEAE00"/>
              </a:buClr>
            </a:pPr>
            <a:endParaRPr lang="en-US" sz="4000" dirty="0">
              <a:solidFill>
                <a:prstClr val="black"/>
              </a:solidFill>
            </a:endParaRPr>
          </a:p>
          <a:p>
            <a:endParaRPr lang="en-US" sz="3100" dirty="0"/>
          </a:p>
        </p:txBody>
      </p:sp>
      <p:sp>
        <p:nvSpPr>
          <p:cNvPr id="6" name="Content Placeholder 5"/>
          <p:cNvSpPr>
            <a:spLocks noGrp="1"/>
          </p:cNvSpPr>
          <p:nvPr>
            <p:ph sz="quarter" idx="4"/>
          </p:nvPr>
        </p:nvSpPr>
        <p:spPr>
          <a:xfrm>
            <a:off x="4724400" y="1905000"/>
            <a:ext cx="4041775" cy="3962400"/>
          </a:xfrm>
        </p:spPr>
        <p:txBody>
          <a:bodyPr>
            <a:normAutofit/>
          </a:bodyPr>
          <a:lstStyle/>
          <a:p>
            <a:pPr marL="342900" lvl="0" indent="-342900" algn="just">
              <a:spcBef>
                <a:spcPts val="0"/>
              </a:spcBef>
              <a:buClr>
                <a:srgbClr val="DEAE00"/>
              </a:buClr>
              <a:buFont typeface="+mj-lt"/>
              <a:buAutoNum type="arabicPeriod"/>
            </a:pPr>
            <a:endParaRPr lang="en-US" sz="1100" dirty="0" smtClean="0">
              <a:solidFill>
                <a:srgbClr val="000000"/>
              </a:solidFill>
              <a:ea typeface="Calibri"/>
              <a:cs typeface="Calibri"/>
            </a:endParaRPr>
          </a:p>
          <a:p>
            <a:pPr marL="0" lvl="0" indent="0" algn="just">
              <a:spcBef>
                <a:spcPts val="0"/>
              </a:spcBef>
              <a:buClr>
                <a:srgbClr val="DEAE00"/>
              </a:buClr>
              <a:buNone/>
            </a:pPr>
            <a:r>
              <a:rPr lang="en-US" sz="1100" b="1" dirty="0" smtClean="0">
                <a:solidFill>
                  <a:srgbClr val="000000"/>
                </a:solidFill>
                <a:ea typeface="Calibri"/>
                <a:cs typeface="Calibri"/>
              </a:rPr>
              <a:t>Under-use </a:t>
            </a:r>
            <a:r>
              <a:rPr lang="en-US" sz="1100" b="1" dirty="0">
                <a:solidFill>
                  <a:srgbClr val="000000"/>
                </a:solidFill>
                <a:ea typeface="Calibri"/>
                <a:cs typeface="Calibri"/>
              </a:rPr>
              <a:t>of </a:t>
            </a:r>
            <a:r>
              <a:rPr lang="en-US" sz="1100" b="1" dirty="0" smtClean="0">
                <a:solidFill>
                  <a:srgbClr val="000000"/>
                </a:solidFill>
                <a:ea typeface="Calibri"/>
                <a:cs typeface="Calibri"/>
              </a:rPr>
              <a:t>technology</a:t>
            </a:r>
          </a:p>
          <a:p>
            <a:pPr marL="0" lvl="0" indent="0" algn="just">
              <a:spcBef>
                <a:spcPts val="0"/>
              </a:spcBef>
              <a:buClr>
                <a:srgbClr val="DEAE00"/>
              </a:buClr>
              <a:buNone/>
            </a:pPr>
            <a:endParaRPr lang="en-US" sz="1100" b="1" dirty="0" smtClean="0">
              <a:solidFill>
                <a:srgbClr val="000000"/>
              </a:solidFill>
              <a:ea typeface="Calibri"/>
              <a:cs typeface="Calibri"/>
            </a:endParaRPr>
          </a:p>
          <a:p>
            <a:pPr lvl="0" algn="just">
              <a:spcBef>
                <a:spcPts val="0"/>
              </a:spcBef>
              <a:buClr>
                <a:srgbClr val="DEAE00"/>
              </a:buClr>
              <a:buFont typeface="Wingdings" panose="05000000000000000000" pitchFamily="2" charset="2"/>
              <a:buChar char="Ø"/>
            </a:pPr>
            <a:r>
              <a:rPr lang="en-US" sz="1100" dirty="0" smtClean="0">
                <a:solidFill>
                  <a:srgbClr val="000000"/>
                </a:solidFill>
                <a:ea typeface="Calibri"/>
                <a:cs typeface="Calibri"/>
              </a:rPr>
              <a:t>Of the 7 countries with FOI laws, only Jamaica, Trinidad and the Cayman Islands have FOI Unit websites that can be readily accessed. All three are outdated and not maintained regularly. The website for Cayman’s Office of the Information Commissioner is up-to-date. </a:t>
            </a:r>
          </a:p>
          <a:p>
            <a:pPr lvl="0" algn="just">
              <a:spcBef>
                <a:spcPts val="0"/>
              </a:spcBef>
              <a:buClr>
                <a:srgbClr val="DEAE00"/>
              </a:buClr>
              <a:buFont typeface="Wingdings" panose="05000000000000000000" pitchFamily="2" charset="2"/>
              <a:buChar char="Ø"/>
            </a:pPr>
            <a:endParaRPr lang="en-US" sz="1100" dirty="0" smtClean="0">
              <a:solidFill>
                <a:srgbClr val="000000"/>
              </a:solidFill>
              <a:ea typeface="Calibri"/>
              <a:cs typeface="Calibri"/>
            </a:endParaRPr>
          </a:p>
          <a:p>
            <a:pPr lvl="0" algn="just">
              <a:spcBef>
                <a:spcPts val="0"/>
              </a:spcBef>
              <a:buClr>
                <a:srgbClr val="DEAE00"/>
              </a:buClr>
              <a:buFont typeface="Wingdings" panose="05000000000000000000" pitchFamily="2" charset="2"/>
              <a:buChar char="Ø"/>
            </a:pPr>
            <a:endParaRPr lang="en-US" sz="1100" dirty="0">
              <a:solidFill>
                <a:srgbClr val="000000"/>
              </a:solidFill>
              <a:ea typeface="Calibri"/>
              <a:cs typeface="Calibri"/>
            </a:endParaRPr>
          </a:p>
          <a:p>
            <a:pPr marL="0" lvl="0" indent="0" algn="just">
              <a:spcBef>
                <a:spcPts val="0"/>
              </a:spcBef>
              <a:buClr>
                <a:srgbClr val="DEAE00"/>
              </a:buClr>
              <a:buNone/>
            </a:pPr>
            <a:r>
              <a:rPr lang="en-US" sz="1100" b="1" dirty="0" smtClean="0">
                <a:solidFill>
                  <a:srgbClr val="000000"/>
                </a:solidFill>
                <a:ea typeface="Calibri"/>
                <a:cs typeface="Calibri"/>
              </a:rPr>
              <a:t>Lack of  use of wide scale FOI </a:t>
            </a:r>
            <a:r>
              <a:rPr lang="en-US" sz="1100" b="1" dirty="0">
                <a:solidFill>
                  <a:srgbClr val="000000"/>
                </a:solidFill>
                <a:ea typeface="Calibri"/>
                <a:cs typeface="Calibri"/>
              </a:rPr>
              <a:t>Tracking </a:t>
            </a:r>
            <a:r>
              <a:rPr lang="en-US" sz="1100" b="1" dirty="0" smtClean="0">
                <a:solidFill>
                  <a:srgbClr val="000000"/>
                </a:solidFill>
                <a:ea typeface="Calibri"/>
                <a:cs typeface="Calibri"/>
              </a:rPr>
              <a:t>software</a:t>
            </a:r>
          </a:p>
          <a:p>
            <a:pPr marL="0" lvl="0" indent="0" algn="just">
              <a:spcBef>
                <a:spcPts val="0"/>
              </a:spcBef>
              <a:buClr>
                <a:srgbClr val="DEAE00"/>
              </a:buClr>
              <a:buNone/>
            </a:pPr>
            <a:endParaRPr lang="en-US" sz="1100" b="1" dirty="0" smtClean="0">
              <a:solidFill>
                <a:srgbClr val="000000"/>
              </a:solidFill>
              <a:ea typeface="Calibri"/>
              <a:cs typeface="Calibri"/>
            </a:endParaRPr>
          </a:p>
          <a:p>
            <a:pPr lvl="0" algn="just">
              <a:spcBef>
                <a:spcPts val="0"/>
              </a:spcBef>
              <a:buClr>
                <a:srgbClr val="DEAE00"/>
              </a:buClr>
              <a:buFont typeface="Wingdings" panose="05000000000000000000" pitchFamily="2" charset="2"/>
              <a:buChar char="Ø"/>
            </a:pPr>
            <a:r>
              <a:rPr lang="en-US" sz="1100" dirty="0" smtClean="0">
                <a:solidFill>
                  <a:srgbClr val="000000"/>
                </a:solidFill>
                <a:ea typeface="Calibri"/>
                <a:cs typeface="Calibri"/>
              </a:rPr>
              <a:t>Cayman Islands Public Bodies utilize JADE, a request tracking software;</a:t>
            </a:r>
          </a:p>
          <a:p>
            <a:pPr lvl="0" algn="just">
              <a:spcBef>
                <a:spcPts val="0"/>
              </a:spcBef>
              <a:buClr>
                <a:srgbClr val="DEAE00"/>
              </a:buClr>
              <a:buFont typeface="Wingdings" panose="05000000000000000000" pitchFamily="2" charset="2"/>
              <a:buChar char="Ø"/>
            </a:pPr>
            <a:endParaRPr lang="en-US" sz="1100" dirty="0">
              <a:solidFill>
                <a:srgbClr val="000000"/>
              </a:solidFill>
              <a:ea typeface="Calibri"/>
              <a:cs typeface="Calibri"/>
            </a:endParaRPr>
          </a:p>
          <a:p>
            <a:pPr lvl="0" algn="just">
              <a:spcBef>
                <a:spcPts val="0"/>
              </a:spcBef>
              <a:buClr>
                <a:srgbClr val="DEAE00"/>
              </a:buClr>
              <a:buFont typeface="Wingdings" panose="05000000000000000000" pitchFamily="2" charset="2"/>
              <a:buChar char="Ø"/>
            </a:pPr>
            <a:r>
              <a:rPr lang="en-US" sz="1100" dirty="0" smtClean="0">
                <a:solidFill>
                  <a:srgbClr val="000000"/>
                </a:solidFill>
                <a:ea typeface="Calibri"/>
                <a:cs typeface="Calibri"/>
              </a:rPr>
              <a:t>In 2012, Jamaica was at one point considering the purchase of tracking software. The author asked for, but did not receive an update on the progress of this from the ATI Unit there in time for inclusion </a:t>
            </a:r>
            <a:endParaRPr lang="en-US" sz="1100" dirty="0">
              <a:solidFill>
                <a:srgbClr val="000000"/>
              </a:solidFill>
              <a:ea typeface="Calibri"/>
              <a:cs typeface="Calibri"/>
            </a:endParaRPr>
          </a:p>
          <a:p>
            <a:pPr marL="0" lvl="0" indent="0" algn="just">
              <a:spcBef>
                <a:spcPts val="0"/>
              </a:spcBef>
              <a:buClr>
                <a:srgbClr val="DEAE00"/>
              </a:buClr>
              <a:buNone/>
            </a:pPr>
            <a:endParaRPr lang="en-US" sz="1100" dirty="0" smtClean="0">
              <a:solidFill>
                <a:srgbClr val="000000"/>
              </a:solidFill>
              <a:ea typeface="Calibri"/>
              <a:cs typeface="Calibri"/>
            </a:endParaRPr>
          </a:p>
          <a:p>
            <a:pPr lvl="0" algn="just">
              <a:spcBef>
                <a:spcPts val="0"/>
              </a:spcBef>
              <a:buClr>
                <a:srgbClr val="DEAE00"/>
              </a:buClr>
              <a:buFont typeface="Wingdings" panose="05000000000000000000" pitchFamily="2" charset="2"/>
              <a:buChar char="Ø"/>
            </a:pPr>
            <a:endParaRPr lang="en-US" sz="1100" dirty="0">
              <a:solidFill>
                <a:srgbClr val="000000"/>
              </a:solidFill>
              <a:ea typeface="Calibri"/>
              <a:cs typeface="Calibri"/>
            </a:endParaRPr>
          </a:p>
          <a:p>
            <a:pPr marL="0" indent="0">
              <a:buNone/>
            </a:pPr>
            <a:endParaRPr lang="en-US" dirty="0"/>
          </a:p>
        </p:txBody>
      </p:sp>
      <p:sp>
        <p:nvSpPr>
          <p:cNvPr id="7" name="Date Placeholder 6"/>
          <p:cNvSpPr>
            <a:spLocks noGrp="1"/>
          </p:cNvSpPr>
          <p:nvPr>
            <p:ph type="dt" sz="half" idx="10"/>
          </p:nvPr>
        </p:nvSpPr>
        <p:spPr>
          <a:xfrm>
            <a:off x="457200" y="6553200"/>
            <a:ext cx="2133600" cy="168275"/>
          </a:xfrm>
        </p:spPr>
        <p:txBody>
          <a:bodyPr/>
          <a:lstStyle/>
          <a:p>
            <a:r>
              <a:rPr lang="en-US" sz="800" dirty="0" smtClean="0"/>
              <a:t>2/13/2015</a:t>
            </a:r>
            <a:endParaRPr lang="en-US" sz="800" dirty="0"/>
          </a:p>
        </p:txBody>
      </p:sp>
      <p:sp>
        <p:nvSpPr>
          <p:cNvPr id="8" name="Footer Placeholder 7"/>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9" name="Slide Number Placeholder 8"/>
          <p:cNvSpPr>
            <a:spLocks noGrp="1"/>
          </p:cNvSpPr>
          <p:nvPr>
            <p:ph type="sldNum" sz="quarter" idx="12"/>
          </p:nvPr>
        </p:nvSpPr>
        <p:spPr/>
        <p:txBody>
          <a:bodyPr/>
          <a:lstStyle/>
          <a:p>
            <a:fld id="{5E0E4570-3A7A-4AF5-B148-F01E30562DC2}" type="slidenum">
              <a:rPr lang="en-US" smtClean="0"/>
              <a:t>11</a:t>
            </a:fld>
            <a:endParaRPr lang="en-US"/>
          </a:p>
        </p:txBody>
      </p:sp>
    </p:spTree>
    <p:extLst>
      <p:ext uri="{BB962C8B-B14F-4D97-AF65-F5344CB8AC3E}">
        <p14:creationId xmlns:p14="http://schemas.microsoft.com/office/powerpoint/2010/main" val="2523467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pPr algn="ctr"/>
            <a:r>
              <a:rPr lang="en-US" sz="1300" b="1" dirty="0">
                <a:solidFill>
                  <a:srgbClr val="5B6973"/>
                </a:solidFill>
                <a:latin typeface="Constantia"/>
              </a:rPr>
              <a:t/>
            </a:r>
            <a:br>
              <a:rPr lang="en-US" sz="1300" b="1" dirty="0">
                <a:solidFill>
                  <a:srgbClr val="5B6973"/>
                </a:solidFill>
                <a:latin typeface="Constantia"/>
              </a:rPr>
            </a:br>
            <a:r>
              <a:rPr lang="en-US" sz="1600" b="1" dirty="0">
                <a:solidFill>
                  <a:prstClr val="black"/>
                </a:solidFill>
                <a:latin typeface="Constantia"/>
              </a:rPr>
              <a:t>USE OF TECHNOLOGY</a:t>
            </a:r>
            <a:br>
              <a:rPr lang="en-US" sz="1600" b="1" dirty="0">
                <a:solidFill>
                  <a:prstClr val="black"/>
                </a:solidFill>
                <a:latin typeface="Constantia"/>
              </a:rPr>
            </a:br>
            <a:r>
              <a:rPr lang="en-US" sz="1600" b="1" i="1" dirty="0">
                <a:solidFill>
                  <a:prstClr val="black"/>
                </a:solidFill>
                <a:latin typeface="Constantia"/>
              </a:rPr>
              <a:t>Bridging the Digital Divide in the Caribbean</a:t>
            </a:r>
            <a:endParaRPr lang="en-US" sz="1600" dirty="0"/>
          </a:p>
        </p:txBody>
      </p:sp>
      <p:sp>
        <p:nvSpPr>
          <p:cNvPr id="3" name="Content Placeholder 2"/>
          <p:cNvSpPr>
            <a:spLocks noGrp="1"/>
          </p:cNvSpPr>
          <p:nvPr>
            <p:ph idx="1"/>
          </p:nvPr>
        </p:nvSpPr>
        <p:spPr>
          <a:xfrm>
            <a:off x="457200" y="1524000"/>
            <a:ext cx="8229600" cy="4800600"/>
          </a:xfrm>
        </p:spPr>
        <p:txBody>
          <a:bodyPr/>
          <a:lstStyle/>
          <a:p>
            <a:pPr marL="0" lvl="0" indent="0" algn="just">
              <a:buClr>
                <a:srgbClr val="DEAE00"/>
              </a:buClr>
              <a:buNone/>
              <a:defRPr/>
            </a:pPr>
            <a:endParaRPr lang="en-US" sz="1200" dirty="0">
              <a:solidFill>
                <a:prstClr val="black"/>
              </a:solidFill>
            </a:endParaRPr>
          </a:p>
          <a:p>
            <a:pPr marL="0" lvl="0" indent="0" algn="just">
              <a:buClr>
                <a:srgbClr val="DEAE00"/>
              </a:buClr>
              <a:buNone/>
              <a:defRPr/>
            </a:pPr>
            <a:r>
              <a:rPr lang="en-US" sz="1200" dirty="0" smtClean="0">
                <a:solidFill>
                  <a:prstClr val="black"/>
                </a:solidFill>
              </a:rPr>
              <a:t>1. Technology </a:t>
            </a:r>
            <a:r>
              <a:rPr lang="en-US" sz="1200" dirty="0">
                <a:solidFill>
                  <a:prstClr val="black"/>
                </a:solidFill>
              </a:rPr>
              <a:t>is an important tool in the empowerment of citizens to hold government to account as well as to improve public service delivery. E-government fosters greater accountability by providing government services in a more efficient, transparent and responsive manner </a:t>
            </a:r>
          </a:p>
          <a:p>
            <a:pPr marL="0" lvl="0" indent="0" algn="just">
              <a:buClr>
                <a:srgbClr val="DEAE00"/>
              </a:buClr>
              <a:buNone/>
              <a:defRPr/>
            </a:pPr>
            <a:endParaRPr lang="en-US" sz="1200" dirty="0">
              <a:solidFill>
                <a:prstClr val="black"/>
              </a:solidFill>
            </a:endParaRPr>
          </a:p>
          <a:p>
            <a:pPr marL="0" lvl="0" indent="0" algn="just">
              <a:spcBef>
                <a:spcPts val="0"/>
              </a:spcBef>
              <a:buClrTx/>
              <a:buSzTx/>
              <a:buNone/>
            </a:pPr>
            <a:r>
              <a:rPr lang="en-US" sz="1200" dirty="0" smtClean="0">
                <a:solidFill>
                  <a:prstClr val="black"/>
                </a:solidFill>
              </a:rPr>
              <a:t>2. Many </a:t>
            </a:r>
            <a:r>
              <a:rPr lang="en-US" sz="1200" dirty="0">
                <a:solidFill>
                  <a:prstClr val="black"/>
                </a:solidFill>
              </a:rPr>
              <a:t>people in the Caribbean are increasingly turning to their mobile phones and the internet as a source of </a:t>
            </a:r>
            <a:r>
              <a:rPr lang="en-US" sz="1200" dirty="0" smtClean="0">
                <a:solidFill>
                  <a:prstClr val="black"/>
                </a:solidFill>
              </a:rPr>
              <a:t>information, staying </a:t>
            </a:r>
            <a:r>
              <a:rPr lang="en-US" sz="1200" dirty="0">
                <a:solidFill>
                  <a:prstClr val="black"/>
                </a:solidFill>
              </a:rPr>
              <a:t>connected with each other and </a:t>
            </a:r>
            <a:r>
              <a:rPr lang="en-US" sz="1200" dirty="0" smtClean="0">
                <a:solidFill>
                  <a:prstClr val="black"/>
                </a:solidFill>
              </a:rPr>
              <a:t>becoming informed of national developments</a:t>
            </a:r>
            <a:r>
              <a:rPr lang="en-US" sz="1200" dirty="0">
                <a:solidFill>
                  <a:prstClr val="black"/>
                </a:solidFill>
              </a:rPr>
              <a:t>. This has tremendous significance for FOI especially for public education and awareness strategies, making requests in some cases through </a:t>
            </a:r>
            <a:r>
              <a:rPr lang="en-US" sz="1200" dirty="0" smtClean="0">
                <a:solidFill>
                  <a:prstClr val="black"/>
                </a:solidFill>
              </a:rPr>
              <a:t>FOI information clearing houses, establishing access points </a:t>
            </a:r>
            <a:r>
              <a:rPr lang="en-US" sz="1200" dirty="0" err="1">
                <a:solidFill>
                  <a:prstClr val="black"/>
                </a:solidFill>
              </a:rPr>
              <a:t>etc</a:t>
            </a:r>
            <a:endParaRPr lang="en-US" sz="1200" dirty="0">
              <a:solidFill>
                <a:prstClr val="black"/>
              </a:solidFill>
            </a:endParaRPr>
          </a:p>
          <a:p>
            <a:pPr marL="0" lvl="0" indent="0" algn="just">
              <a:spcBef>
                <a:spcPts val="0"/>
              </a:spcBef>
              <a:buClrTx/>
              <a:buSzTx/>
              <a:buNone/>
            </a:pPr>
            <a:endParaRPr lang="en-US" sz="1200" dirty="0" smtClean="0">
              <a:solidFill>
                <a:prstClr val="black"/>
              </a:solidFill>
            </a:endParaRPr>
          </a:p>
          <a:p>
            <a:pPr marL="0" lvl="0" indent="0" algn="just">
              <a:spcBef>
                <a:spcPts val="0"/>
              </a:spcBef>
              <a:buClrTx/>
              <a:buSzTx/>
              <a:buNone/>
            </a:pPr>
            <a:r>
              <a:rPr lang="en-US" sz="1200" dirty="0" smtClean="0">
                <a:solidFill>
                  <a:prstClr val="black"/>
                </a:solidFill>
              </a:rPr>
              <a:t>3. The </a:t>
            </a:r>
            <a:r>
              <a:rPr lang="en-US" sz="1200" dirty="0">
                <a:solidFill>
                  <a:prstClr val="black"/>
                </a:solidFill>
              </a:rPr>
              <a:t>information on </a:t>
            </a:r>
            <a:r>
              <a:rPr lang="en-US" sz="1200" dirty="0" smtClean="0">
                <a:solidFill>
                  <a:prstClr val="black"/>
                </a:solidFill>
              </a:rPr>
              <a:t>mobile </a:t>
            </a:r>
            <a:r>
              <a:rPr lang="en-US" sz="1200" dirty="0">
                <a:solidFill>
                  <a:prstClr val="black"/>
                </a:solidFill>
              </a:rPr>
              <a:t>and broadband penetration </a:t>
            </a:r>
            <a:r>
              <a:rPr lang="en-US" sz="1200" dirty="0" smtClean="0">
                <a:solidFill>
                  <a:prstClr val="black"/>
                </a:solidFill>
              </a:rPr>
              <a:t>following was taken </a:t>
            </a:r>
            <a:r>
              <a:rPr lang="en-US" sz="1200" dirty="0">
                <a:solidFill>
                  <a:prstClr val="black"/>
                </a:solidFill>
              </a:rPr>
              <a:t>from a survey </a:t>
            </a:r>
            <a:r>
              <a:rPr lang="en-US" sz="1200" dirty="0" smtClean="0">
                <a:solidFill>
                  <a:prstClr val="black"/>
                </a:solidFill>
              </a:rPr>
              <a:t>conducted in </a:t>
            </a:r>
            <a:r>
              <a:rPr lang="en-US" sz="1200" dirty="0">
                <a:solidFill>
                  <a:prstClr val="black"/>
                </a:solidFill>
              </a:rPr>
              <a:t>2011 by the International Telecommunications </a:t>
            </a:r>
            <a:r>
              <a:rPr lang="en-US" sz="1200" dirty="0" smtClean="0">
                <a:solidFill>
                  <a:prstClr val="black"/>
                </a:solidFill>
              </a:rPr>
              <a:t>Union (ITU)</a:t>
            </a:r>
            <a:endParaRPr lang="en-US" sz="1200" dirty="0">
              <a:solidFill>
                <a:prstClr val="black"/>
              </a:solidFill>
            </a:endParaRPr>
          </a:p>
          <a:p>
            <a:endParaRPr lang="en-US" dirty="0"/>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12</a:t>
            </a:fld>
            <a:endParaRPr lang="en-US"/>
          </a:p>
        </p:txBody>
      </p:sp>
    </p:spTree>
    <p:extLst>
      <p:ext uri="{BB962C8B-B14F-4D97-AF65-F5344CB8AC3E}">
        <p14:creationId xmlns:p14="http://schemas.microsoft.com/office/powerpoint/2010/main" val="3641601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pPr lvl="0" algn="ctr">
              <a:spcBef>
                <a:spcPct val="20000"/>
              </a:spcBef>
            </a:pPr>
            <a:r>
              <a:rPr lang="en-US" sz="1200" b="1" i="1" dirty="0">
                <a:solidFill>
                  <a:prstClr val="black"/>
                </a:solidFill>
                <a:latin typeface="Constantia"/>
                <a:ea typeface="+mn-ea"/>
                <a:cs typeface="+mn-cs"/>
              </a:rPr>
              <a:t/>
            </a:r>
            <a:br>
              <a:rPr lang="en-US" sz="1200" b="1" i="1" dirty="0">
                <a:solidFill>
                  <a:prstClr val="black"/>
                </a:solidFill>
                <a:latin typeface="Constantia"/>
                <a:ea typeface="+mn-ea"/>
                <a:cs typeface="+mn-cs"/>
              </a:rPr>
            </a:br>
            <a:r>
              <a:rPr lang="en-US" sz="1200" b="1" dirty="0">
                <a:solidFill>
                  <a:prstClr val="black"/>
                </a:solidFill>
                <a:latin typeface="Constantia"/>
              </a:rPr>
              <a:t>USE OF TECHNOLOGY</a:t>
            </a:r>
            <a:br>
              <a:rPr lang="en-US" sz="1200" b="1" dirty="0">
                <a:solidFill>
                  <a:prstClr val="black"/>
                </a:solidFill>
                <a:latin typeface="Constantia"/>
              </a:rPr>
            </a:br>
            <a:r>
              <a:rPr lang="en-US" sz="1200" b="1" i="1" dirty="0">
                <a:solidFill>
                  <a:prstClr val="black"/>
                </a:solidFill>
                <a:latin typeface="Constantia"/>
              </a:rPr>
              <a:t>Bridging the Digital </a:t>
            </a:r>
            <a:r>
              <a:rPr lang="en-US" sz="1200" b="1" i="1" dirty="0" smtClean="0">
                <a:solidFill>
                  <a:prstClr val="black"/>
                </a:solidFill>
                <a:latin typeface="Constantia"/>
              </a:rPr>
              <a:t>Divide in the Caribbean</a:t>
            </a:r>
            <a:r>
              <a:rPr lang="en-US" sz="1400" b="1" dirty="0" smtClean="0">
                <a:latin typeface="+mn-lt"/>
              </a:rPr>
              <a:t/>
            </a:r>
            <a:br>
              <a:rPr lang="en-US" sz="1400" b="1" dirty="0" smtClean="0">
                <a:latin typeface="+mn-lt"/>
              </a:rPr>
            </a:br>
            <a:endParaRPr lang="en-US" sz="900" i="1" dirty="0">
              <a:latin typeface="+mn-lt"/>
            </a:endParaRPr>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pPr marL="0" indent="0" algn="ctr">
              <a:buClr>
                <a:srgbClr val="DEAE00"/>
              </a:buClr>
              <a:buNone/>
            </a:pPr>
            <a:r>
              <a:rPr lang="en-US" sz="1200" b="1" dirty="0" smtClean="0">
                <a:solidFill>
                  <a:prstClr val="black"/>
                </a:solidFill>
              </a:rPr>
              <a:t>E-Government</a:t>
            </a:r>
            <a:r>
              <a:rPr lang="en-US" sz="1200" dirty="0" smtClean="0">
                <a:solidFill>
                  <a:prstClr val="black"/>
                </a:solidFill>
              </a:rPr>
              <a:t> </a:t>
            </a:r>
          </a:p>
          <a:p>
            <a:pPr marL="0" indent="0" algn="ctr">
              <a:buClr>
                <a:srgbClr val="DEAE00"/>
              </a:buClr>
              <a:buNone/>
            </a:pPr>
            <a:endParaRPr lang="en-US" sz="1200" dirty="0" smtClean="0">
              <a:solidFill>
                <a:prstClr val="black"/>
              </a:solidFill>
            </a:endParaRPr>
          </a:p>
          <a:p>
            <a:pPr algn="just">
              <a:buClr>
                <a:srgbClr val="DEAE00"/>
              </a:buClr>
              <a:buFont typeface="Wingdings" panose="05000000000000000000" pitchFamily="2" charset="2"/>
              <a:buChar char="Ø"/>
            </a:pPr>
            <a:r>
              <a:rPr lang="en-US" sz="1200" dirty="0" smtClean="0">
                <a:solidFill>
                  <a:prstClr val="black"/>
                </a:solidFill>
              </a:rPr>
              <a:t>Since 2002, UNDESA (UN Department of Economic and Social Affairs) has issued e-GOV </a:t>
            </a:r>
            <a:r>
              <a:rPr lang="en-US" sz="1200" dirty="0">
                <a:solidFill>
                  <a:prstClr val="black"/>
                </a:solidFill>
              </a:rPr>
              <a:t>reports </a:t>
            </a:r>
            <a:r>
              <a:rPr lang="en-US" sz="1200" dirty="0" smtClean="0">
                <a:solidFill>
                  <a:prstClr val="black"/>
                </a:solidFill>
              </a:rPr>
              <a:t>which examine the use of ICT by government agencies and also explores, </a:t>
            </a:r>
            <a:r>
              <a:rPr lang="en-US" sz="1200" dirty="0">
                <a:solidFill>
                  <a:prstClr val="black"/>
                </a:solidFill>
              </a:rPr>
              <a:t>among other things, </a:t>
            </a:r>
            <a:r>
              <a:rPr lang="en-US" sz="1200" dirty="0" smtClean="0">
                <a:solidFill>
                  <a:prstClr val="black"/>
                </a:solidFill>
              </a:rPr>
              <a:t>how </a:t>
            </a:r>
            <a:r>
              <a:rPr lang="en-US" sz="1200" dirty="0">
                <a:solidFill>
                  <a:prstClr val="black"/>
                </a:solidFill>
              </a:rPr>
              <a:t>public trust can be gained through </a:t>
            </a:r>
            <a:r>
              <a:rPr lang="en-US" sz="1200" dirty="0" smtClean="0">
                <a:solidFill>
                  <a:prstClr val="black"/>
                </a:solidFill>
              </a:rPr>
              <a:t>on-line facilitation of the public’s ability to access and submit information;</a:t>
            </a:r>
          </a:p>
          <a:p>
            <a:pPr algn="just">
              <a:buClr>
                <a:srgbClr val="DEAE00"/>
              </a:buClr>
              <a:buFont typeface="Wingdings" panose="05000000000000000000" pitchFamily="2" charset="2"/>
              <a:buChar char="Ø"/>
            </a:pPr>
            <a:endParaRPr lang="en-US" sz="1200" dirty="0">
              <a:solidFill>
                <a:prstClr val="black"/>
              </a:solidFill>
            </a:endParaRPr>
          </a:p>
          <a:p>
            <a:pPr algn="just">
              <a:buClr>
                <a:srgbClr val="DEAE00"/>
              </a:buClr>
              <a:buFont typeface="Wingdings" panose="05000000000000000000" pitchFamily="2" charset="2"/>
              <a:buChar char="Ø"/>
            </a:pPr>
            <a:r>
              <a:rPr lang="en-US" sz="1200" dirty="0" smtClean="0">
                <a:solidFill>
                  <a:prstClr val="black"/>
                </a:solidFill>
              </a:rPr>
              <a:t>In its 2010 survey, the </a:t>
            </a:r>
            <a:r>
              <a:rPr lang="en-US" sz="1200" dirty="0">
                <a:solidFill>
                  <a:prstClr val="black"/>
                </a:solidFill>
              </a:rPr>
              <a:t>UN </a:t>
            </a:r>
            <a:r>
              <a:rPr lang="en-US" sz="1200" dirty="0" smtClean="0">
                <a:solidFill>
                  <a:prstClr val="black"/>
                </a:solidFill>
              </a:rPr>
              <a:t>e-GOV Report found </a:t>
            </a:r>
            <a:r>
              <a:rPr lang="en-US" sz="1200" dirty="0">
                <a:solidFill>
                  <a:prstClr val="black"/>
                </a:solidFill>
              </a:rPr>
              <a:t>that the Caribbean region has been improving e-government, scoring above the world </a:t>
            </a:r>
            <a:r>
              <a:rPr lang="en-US" sz="1200" dirty="0" smtClean="0">
                <a:solidFill>
                  <a:prstClr val="black"/>
                </a:solidFill>
              </a:rPr>
              <a:t>average;</a:t>
            </a:r>
          </a:p>
          <a:p>
            <a:pPr algn="just">
              <a:buClr>
                <a:srgbClr val="DEAE00"/>
              </a:buClr>
              <a:buFont typeface="Wingdings" panose="05000000000000000000" pitchFamily="2" charset="2"/>
              <a:buChar char="Ø"/>
            </a:pPr>
            <a:endParaRPr lang="en-US" sz="1200" dirty="0">
              <a:solidFill>
                <a:prstClr val="black"/>
              </a:solidFill>
            </a:endParaRPr>
          </a:p>
          <a:p>
            <a:pPr lvl="0" algn="just">
              <a:buClr>
                <a:srgbClr val="DEAE00"/>
              </a:buClr>
              <a:buFont typeface="Wingdings" panose="05000000000000000000" pitchFamily="2" charset="2"/>
              <a:buChar char="Ø"/>
            </a:pPr>
            <a:r>
              <a:rPr lang="en-US" sz="1200" dirty="0" smtClean="0">
                <a:solidFill>
                  <a:prstClr val="black"/>
                </a:solidFill>
              </a:rPr>
              <a:t>Some </a:t>
            </a:r>
            <a:r>
              <a:rPr lang="en-US" sz="1200" dirty="0">
                <a:solidFill>
                  <a:prstClr val="black"/>
                </a:solidFill>
              </a:rPr>
              <a:t>countries have been moving at a faster pace than </a:t>
            </a:r>
            <a:r>
              <a:rPr lang="en-US" sz="1200" dirty="0" smtClean="0">
                <a:solidFill>
                  <a:prstClr val="black"/>
                </a:solidFill>
              </a:rPr>
              <a:t>others (Barbados, Antigua) and it has also been observed by </a:t>
            </a:r>
            <a:r>
              <a:rPr lang="en-US" sz="1200" dirty="0">
                <a:solidFill>
                  <a:prstClr val="black"/>
                </a:solidFill>
              </a:rPr>
              <a:t>experts in this area, </a:t>
            </a:r>
            <a:r>
              <a:rPr lang="en-US" sz="1200" dirty="0" smtClean="0">
                <a:solidFill>
                  <a:prstClr val="black"/>
                </a:solidFill>
              </a:rPr>
              <a:t>that </a:t>
            </a:r>
            <a:r>
              <a:rPr lang="en-US" sz="1200" dirty="0">
                <a:solidFill>
                  <a:prstClr val="black"/>
                </a:solidFill>
              </a:rPr>
              <a:t>the planning and development process tends to be protracted and initiatives and projects are </a:t>
            </a:r>
            <a:r>
              <a:rPr lang="en-US" sz="1200" dirty="0" smtClean="0">
                <a:solidFill>
                  <a:prstClr val="black"/>
                </a:solidFill>
              </a:rPr>
              <a:t>greatly dependent </a:t>
            </a:r>
            <a:r>
              <a:rPr lang="en-US" sz="1200" dirty="0">
                <a:solidFill>
                  <a:prstClr val="black"/>
                </a:solidFill>
              </a:rPr>
              <a:t>on donor agencies support.</a:t>
            </a:r>
          </a:p>
          <a:p>
            <a:pPr marL="0" lvl="0" indent="0" algn="just">
              <a:buClr>
                <a:srgbClr val="DEAE00"/>
              </a:buClr>
              <a:buNone/>
            </a:pPr>
            <a:endParaRPr lang="en-US" sz="1200" dirty="0">
              <a:solidFill>
                <a:prstClr val="black"/>
              </a:solidFill>
            </a:endParaRPr>
          </a:p>
          <a:p>
            <a:pPr marL="0" lvl="0" indent="0" algn="ctr">
              <a:buClr>
                <a:srgbClr val="DEAE00"/>
              </a:buClr>
              <a:buNone/>
            </a:pPr>
            <a:r>
              <a:rPr lang="en-US" sz="1200" b="1" dirty="0" smtClean="0">
                <a:solidFill>
                  <a:prstClr val="black"/>
                </a:solidFill>
              </a:rPr>
              <a:t>Mobile/Cellular Market Penetration</a:t>
            </a:r>
          </a:p>
          <a:p>
            <a:pPr lvl="0" algn="just">
              <a:buClr>
                <a:srgbClr val="DEAE00"/>
              </a:buClr>
              <a:buFont typeface="Wingdings" panose="05000000000000000000" pitchFamily="2" charset="2"/>
              <a:buChar char="Ø"/>
            </a:pPr>
            <a:r>
              <a:rPr lang="en-US" sz="1200" dirty="0" smtClean="0">
                <a:solidFill>
                  <a:prstClr val="black"/>
                </a:solidFill>
              </a:rPr>
              <a:t>12 of the 14 countries have mobile/cellular subscriptions densities over 100%, with Antigua (198%) and the Cayman Islands (168%) among the highest;</a:t>
            </a:r>
          </a:p>
          <a:p>
            <a:pPr lvl="0" algn="just">
              <a:buClr>
                <a:srgbClr val="DEAE00"/>
              </a:buClr>
              <a:buFont typeface="Wingdings" panose="05000000000000000000" pitchFamily="2" charset="2"/>
              <a:buChar char="Ø"/>
            </a:pPr>
            <a:endParaRPr lang="en-US" sz="1200" dirty="0" smtClean="0">
              <a:solidFill>
                <a:prstClr val="black"/>
              </a:solidFill>
            </a:endParaRPr>
          </a:p>
          <a:p>
            <a:pPr lvl="0" algn="just">
              <a:buClr>
                <a:srgbClr val="DEAE00"/>
              </a:buClr>
              <a:buFont typeface="Wingdings" panose="05000000000000000000" pitchFamily="2" charset="2"/>
              <a:buChar char="Ø"/>
            </a:pPr>
            <a:r>
              <a:rPr lang="en-US" sz="1200" dirty="0" smtClean="0">
                <a:solidFill>
                  <a:prstClr val="black"/>
                </a:solidFill>
              </a:rPr>
              <a:t>3 </a:t>
            </a:r>
            <a:r>
              <a:rPr lang="en-US" sz="1200" dirty="0">
                <a:solidFill>
                  <a:prstClr val="black"/>
                </a:solidFill>
              </a:rPr>
              <a:t>countries have mobile/cellular subscriptions densities of less than 100% – Belize, at approximately 64 subscriptions per 100 inhabitants, Guyana at around 69 subscriptions per 100 inhabitants, and Jamaica, at 97 subscriptions per 100 </a:t>
            </a:r>
            <a:r>
              <a:rPr lang="en-US" sz="1200" dirty="0" smtClean="0">
                <a:solidFill>
                  <a:prstClr val="black"/>
                </a:solidFill>
              </a:rPr>
              <a:t>inhabitants;</a:t>
            </a:r>
          </a:p>
          <a:p>
            <a:pPr lvl="0" algn="just">
              <a:buClr>
                <a:srgbClr val="DEAE00"/>
              </a:buClr>
              <a:buFont typeface="Wingdings" panose="05000000000000000000" pitchFamily="2" charset="2"/>
              <a:buChar char="Ø"/>
            </a:pPr>
            <a:endParaRPr lang="en-US" sz="1200" dirty="0">
              <a:solidFill>
                <a:prstClr val="black"/>
              </a:solidFill>
            </a:endParaRPr>
          </a:p>
          <a:p>
            <a:pPr lvl="0" algn="just">
              <a:buClr>
                <a:srgbClr val="DEAE00"/>
              </a:buClr>
              <a:buFont typeface="Wingdings" panose="05000000000000000000" pitchFamily="2" charset="2"/>
              <a:buChar char="Ø"/>
            </a:pPr>
            <a:r>
              <a:rPr lang="en-US" sz="1200" dirty="0">
                <a:solidFill>
                  <a:prstClr val="black"/>
                </a:solidFill>
              </a:rPr>
              <a:t>Overall, mobile/cellular penetration is on the increase across the Caribbean</a:t>
            </a:r>
          </a:p>
          <a:p>
            <a:pPr marL="0" lvl="0" indent="0" algn="just">
              <a:buClr>
                <a:srgbClr val="DEAE00"/>
              </a:buClr>
              <a:buNone/>
            </a:pPr>
            <a:endParaRPr lang="en-US" sz="1200" dirty="0">
              <a:solidFill>
                <a:prstClr val="black"/>
              </a:solidFill>
            </a:endParaRPr>
          </a:p>
          <a:p>
            <a:pPr marL="0" lvl="0" indent="0" algn="ctr">
              <a:buClr>
                <a:srgbClr val="DEAE00"/>
              </a:buClr>
              <a:buNone/>
            </a:pPr>
            <a:r>
              <a:rPr lang="en-US" sz="1200" b="1" dirty="0" smtClean="0">
                <a:solidFill>
                  <a:prstClr val="black"/>
                </a:solidFill>
              </a:rPr>
              <a:t>Fixed Internet Broadband Penetration</a:t>
            </a:r>
          </a:p>
          <a:p>
            <a:pPr lvl="0">
              <a:buClr>
                <a:srgbClr val="DEAE00"/>
              </a:buClr>
              <a:buFont typeface="Wingdings" panose="05000000000000000000" pitchFamily="2" charset="2"/>
              <a:buChar char="Ø"/>
            </a:pPr>
            <a:r>
              <a:rPr lang="en-US" sz="1200" dirty="0" smtClean="0">
                <a:solidFill>
                  <a:prstClr val="black"/>
                </a:solidFill>
              </a:rPr>
              <a:t>Across </a:t>
            </a:r>
            <a:r>
              <a:rPr lang="en-US" sz="1200" dirty="0">
                <a:solidFill>
                  <a:prstClr val="black"/>
                </a:solidFill>
              </a:rPr>
              <a:t>75% of countries surveyed, fixed </a:t>
            </a:r>
            <a:r>
              <a:rPr lang="en-US" sz="1200" dirty="0" smtClean="0">
                <a:solidFill>
                  <a:prstClr val="black"/>
                </a:solidFill>
              </a:rPr>
              <a:t>Internet broadband </a:t>
            </a:r>
            <a:r>
              <a:rPr lang="en-US" sz="1200" dirty="0">
                <a:solidFill>
                  <a:prstClr val="black"/>
                </a:solidFill>
              </a:rPr>
              <a:t>subscriptions increased. </a:t>
            </a:r>
            <a:r>
              <a:rPr lang="en-US" sz="1200" dirty="0"/>
              <a:t>Since 2011, the countries that </a:t>
            </a:r>
            <a:r>
              <a:rPr lang="en-US" sz="1200" dirty="0" err="1"/>
              <a:t>realised</a:t>
            </a:r>
            <a:r>
              <a:rPr lang="en-US" sz="1200" dirty="0"/>
              <a:t> the greatest increase in broadband subscription density were Guyana, which experienced a 36% increase, followed by </a:t>
            </a:r>
            <a:r>
              <a:rPr lang="en-US" sz="1200" dirty="0" smtClean="0"/>
              <a:t>Surname (21%) </a:t>
            </a:r>
            <a:r>
              <a:rPr lang="en-US" sz="1200" dirty="0"/>
              <a:t>and Trinidad and </a:t>
            </a:r>
            <a:r>
              <a:rPr lang="en-US" sz="1200" dirty="0" smtClean="0"/>
              <a:t>Tobago (15%);</a:t>
            </a:r>
          </a:p>
          <a:p>
            <a:pPr lvl="0">
              <a:buClr>
                <a:srgbClr val="DEAE00"/>
              </a:buClr>
              <a:buFont typeface="Wingdings" panose="05000000000000000000" pitchFamily="2" charset="2"/>
              <a:buChar char="Ø"/>
            </a:pPr>
            <a:endParaRPr lang="en-US" sz="1200" dirty="0" smtClean="0"/>
          </a:p>
          <a:p>
            <a:pPr lvl="0">
              <a:buClr>
                <a:srgbClr val="DEAE00"/>
              </a:buClr>
              <a:buFont typeface="Wingdings" panose="05000000000000000000" pitchFamily="2" charset="2"/>
              <a:buChar char="Ø"/>
            </a:pPr>
            <a:r>
              <a:rPr lang="en-US" sz="1200" dirty="0" smtClean="0"/>
              <a:t>Conversely</a:t>
            </a:r>
            <a:r>
              <a:rPr lang="en-US" sz="1200" dirty="0"/>
              <a:t>, the greatest decline in subscription density was reported in the Bahamas, </a:t>
            </a:r>
            <a:r>
              <a:rPr lang="en-US" sz="1200" dirty="0" smtClean="0"/>
              <a:t>followed </a:t>
            </a:r>
            <a:r>
              <a:rPr lang="en-US" sz="1200" dirty="0"/>
              <a:t>by </a:t>
            </a:r>
            <a:r>
              <a:rPr lang="en-US" sz="1200" dirty="0" smtClean="0"/>
              <a:t>Antigua, and </a:t>
            </a:r>
            <a:r>
              <a:rPr lang="en-US" sz="1200" dirty="0"/>
              <a:t>Saint Vincent and the </a:t>
            </a:r>
            <a:r>
              <a:rPr lang="en-US" sz="1200" dirty="0" smtClean="0"/>
              <a:t>Grenadines</a:t>
            </a:r>
          </a:p>
          <a:p>
            <a:pPr lvl="0">
              <a:buClr>
                <a:srgbClr val="DEAE00"/>
              </a:buClr>
              <a:buFont typeface="Wingdings" panose="05000000000000000000" pitchFamily="2" charset="2"/>
              <a:buChar char="Ø"/>
            </a:pPr>
            <a:endParaRPr lang="en-US" sz="1200" dirty="0" smtClean="0"/>
          </a:p>
          <a:p>
            <a:pPr lvl="0" algn="just">
              <a:buClr>
                <a:srgbClr val="DEAE00"/>
              </a:buClr>
              <a:buFont typeface="Wingdings" panose="05000000000000000000" pitchFamily="2" charset="2"/>
              <a:buChar char="Ø"/>
            </a:pPr>
            <a:r>
              <a:rPr lang="en-US" sz="1200" dirty="0">
                <a:ea typeface="Calibri"/>
              </a:rPr>
              <a:t>At the start of this year, the Government of Jamaica signed agreements that will pave the way for the country to receive  support from the United States to increase access to the Internet in rural parishes</a:t>
            </a:r>
            <a:r>
              <a:rPr lang="en-US" sz="1200" dirty="0" smtClean="0">
                <a:ea typeface="Calibri"/>
              </a:rPr>
              <a:t>. A </a:t>
            </a:r>
            <a:r>
              <a:rPr lang="en-US" sz="1200" dirty="0">
                <a:ea typeface="Calibri"/>
              </a:rPr>
              <a:t>six-month pilot project will be used to accommodate Internet bandwidth connectivity </a:t>
            </a:r>
            <a:endParaRPr lang="en-US" sz="1200" dirty="0">
              <a:solidFill>
                <a:prstClr val="black"/>
              </a:solidFill>
            </a:endParaRPr>
          </a:p>
          <a:p>
            <a:pPr marL="0" indent="0" algn="just">
              <a:buNone/>
            </a:pPr>
            <a:endParaRPr lang="en-US" sz="1200" dirty="0" smtClean="0"/>
          </a:p>
        </p:txBody>
      </p:sp>
      <p:sp>
        <p:nvSpPr>
          <p:cNvPr id="4" name="Date Placeholder 3"/>
          <p:cNvSpPr>
            <a:spLocks noGrp="1"/>
          </p:cNvSpPr>
          <p:nvPr>
            <p:ph type="dt" sz="half" idx="10"/>
          </p:nvPr>
        </p:nvSpPr>
        <p:spPr>
          <a:xfrm>
            <a:off x="457200" y="6553200"/>
            <a:ext cx="2133600" cy="168275"/>
          </a:xfrm>
        </p:spPr>
        <p:txBody>
          <a:bodyPr/>
          <a:lstStyle/>
          <a:p>
            <a:r>
              <a:rPr lang="en-US" sz="800" dirty="0" smtClean="0"/>
              <a:t>2/13/2015</a:t>
            </a:r>
            <a:endParaRPr lang="en-US" sz="800" dirty="0"/>
          </a:p>
        </p:txBody>
      </p:sp>
      <p:sp>
        <p:nvSpPr>
          <p:cNvPr id="5" name="Footer Placeholder 4"/>
          <p:cNvSpPr>
            <a:spLocks noGrp="1"/>
          </p:cNvSpPr>
          <p:nvPr>
            <p:ph type="ftr" sz="quarter" idx="11"/>
          </p:nvPr>
        </p:nvSpPr>
        <p:spPr>
          <a:xfrm>
            <a:off x="2667000" y="6553200"/>
            <a:ext cx="3352800" cy="168275"/>
          </a:xfrm>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13</a:t>
            </a:fld>
            <a:endParaRPr lang="en-US"/>
          </a:p>
        </p:txBody>
      </p:sp>
    </p:spTree>
    <p:extLst>
      <p:ext uri="{BB962C8B-B14F-4D97-AF65-F5344CB8AC3E}">
        <p14:creationId xmlns:p14="http://schemas.microsoft.com/office/powerpoint/2010/main" val="2288192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pPr algn="ctr"/>
            <a:r>
              <a:rPr lang="en-US" sz="1400" b="1" dirty="0">
                <a:solidFill>
                  <a:prstClr val="black"/>
                </a:solidFill>
                <a:latin typeface="Constantia"/>
              </a:rPr>
              <a:t>USE OF TECHNOLOGY</a:t>
            </a:r>
            <a:br>
              <a:rPr lang="en-US" sz="1400" b="1" dirty="0">
                <a:solidFill>
                  <a:prstClr val="black"/>
                </a:solidFill>
                <a:latin typeface="Constantia"/>
              </a:rPr>
            </a:br>
            <a:r>
              <a:rPr lang="en-US" sz="1400" b="1" i="1" dirty="0">
                <a:solidFill>
                  <a:prstClr val="black"/>
                </a:solidFill>
                <a:latin typeface="Constantia"/>
              </a:rPr>
              <a:t>Bridging the Digital Divide in the Caribbean</a:t>
            </a:r>
            <a:r>
              <a:rPr lang="en-US" sz="1300" b="1" dirty="0">
                <a:solidFill>
                  <a:srgbClr val="5B6973"/>
                </a:solidFill>
                <a:latin typeface="Constantia"/>
              </a:rPr>
              <a:t/>
            </a:r>
            <a:br>
              <a:rPr lang="en-US" sz="1300" b="1" dirty="0">
                <a:solidFill>
                  <a:srgbClr val="5B6973"/>
                </a:solidFill>
                <a:latin typeface="Constantia"/>
              </a:rPr>
            </a:br>
            <a:endParaRPr lang="en-US" dirty="0"/>
          </a:p>
        </p:txBody>
      </p:sp>
      <p:sp>
        <p:nvSpPr>
          <p:cNvPr id="3" name="Content Placeholder 2"/>
          <p:cNvSpPr>
            <a:spLocks noGrp="1"/>
          </p:cNvSpPr>
          <p:nvPr>
            <p:ph idx="1"/>
          </p:nvPr>
        </p:nvSpPr>
        <p:spPr>
          <a:xfrm>
            <a:off x="457200" y="1295400"/>
            <a:ext cx="8229600" cy="4572000"/>
          </a:xfrm>
        </p:spPr>
        <p:txBody>
          <a:bodyPr/>
          <a:lstStyle/>
          <a:p>
            <a:pPr algn="just">
              <a:buClr>
                <a:srgbClr val="DEAE00"/>
              </a:buClr>
              <a:buFont typeface="Wingdings" panose="05000000000000000000" pitchFamily="2" charset="2"/>
              <a:buChar char="Ø"/>
              <a:defRPr/>
            </a:pPr>
            <a:endParaRPr lang="en-US" sz="1200" dirty="0">
              <a:solidFill>
                <a:prstClr val="black"/>
              </a:solidFill>
            </a:endParaRPr>
          </a:p>
          <a:p>
            <a:pPr algn="just">
              <a:buClr>
                <a:srgbClr val="DEAE00"/>
              </a:buClr>
              <a:buFont typeface="Wingdings" panose="05000000000000000000" pitchFamily="2" charset="2"/>
              <a:buChar char="Ø"/>
              <a:defRPr/>
            </a:pPr>
            <a:r>
              <a:rPr lang="en-US" sz="1200" dirty="0" smtClean="0">
                <a:solidFill>
                  <a:prstClr val="black"/>
                </a:solidFill>
              </a:rPr>
              <a:t>Technology </a:t>
            </a:r>
            <a:r>
              <a:rPr lang="en-US" sz="1200" dirty="0">
                <a:solidFill>
                  <a:prstClr val="black"/>
                </a:solidFill>
              </a:rPr>
              <a:t>is an important tool in the empowerment of citizens to hold government to account as well as to improve public service delivery. E-government fosters greater accountability by providing government services in a more efficient, transparent and responsive </a:t>
            </a:r>
            <a:r>
              <a:rPr lang="en-US" sz="1200" dirty="0" smtClean="0">
                <a:solidFill>
                  <a:prstClr val="black"/>
                </a:solidFill>
              </a:rPr>
              <a:t>manner;</a:t>
            </a:r>
            <a:r>
              <a:rPr lang="en-US" sz="1200" dirty="0">
                <a:solidFill>
                  <a:prstClr val="black"/>
                </a:solidFill>
              </a:rPr>
              <a:t> </a:t>
            </a:r>
            <a:endParaRPr lang="en-US" sz="1200" dirty="0" smtClean="0">
              <a:solidFill>
                <a:prstClr val="black"/>
              </a:solidFill>
            </a:endParaRPr>
          </a:p>
          <a:p>
            <a:pPr algn="just">
              <a:buClr>
                <a:srgbClr val="DEAE00"/>
              </a:buClr>
              <a:buFont typeface="Wingdings" panose="05000000000000000000" pitchFamily="2" charset="2"/>
              <a:buChar char="Ø"/>
              <a:defRPr/>
            </a:pPr>
            <a:endParaRPr lang="en-US" sz="1200" dirty="0">
              <a:solidFill>
                <a:prstClr val="black"/>
              </a:solidFill>
            </a:endParaRPr>
          </a:p>
          <a:p>
            <a:pPr algn="just">
              <a:buClr>
                <a:srgbClr val="DEAE00"/>
              </a:buClr>
              <a:buFont typeface="Wingdings" panose="05000000000000000000" pitchFamily="2" charset="2"/>
              <a:buChar char="Ø"/>
              <a:defRPr/>
            </a:pPr>
            <a:r>
              <a:rPr lang="en-US" sz="1200" dirty="0" smtClean="0">
                <a:solidFill>
                  <a:prstClr val="black"/>
                </a:solidFill>
              </a:rPr>
              <a:t>The </a:t>
            </a:r>
            <a:r>
              <a:rPr lang="en-US" sz="1200" dirty="0">
                <a:solidFill>
                  <a:prstClr val="black"/>
                </a:solidFill>
              </a:rPr>
              <a:t>information on mobile and broadband penetration was taken from a survey done in 2011 by the International Telecommunications Union;</a:t>
            </a:r>
          </a:p>
          <a:p>
            <a:pPr lvl="0" algn="just">
              <a:buClr>
                <a:srgbClr val="DEAE00"/>
              </a:buClr>
              <a:buFont typeface="Wingdings" panose="05000000000000000000" pitchFamily="2" charset="2"/>
              <a:buChar char="Ø"/>
              <a:defRPr/>
            </a:pPr>
            <a:endParaRPr lang="en-US" sz="1200" dirty="0" smtClean="0">
              <a:solidFill>
                <a:prstClr val="black"/>
              </a:solidFill>
            </a:endParaRPr>
          </a:p>
          <a:p>
            <a:pPr marL="171450" indent="-171450" algn="just">
              <a:spcBef>
                <a:spcPts val="0"/>
              </a:spcBef>
              <a:buClrTx/>
              <a:buSzTx/>
              <a:buFont typeface="Wingdings" panose="05000000000000000000" pitchFamily="2" charset="2"/>
              <a:buChar char="Ø"/>
            </a:pPr>
            <a:r>
              <a:rPr lang="en-US" sz="1200" dirty="0" smtClean="0">
                <a:solidFill>
                  <a:prstClr val="black"/>
                </a:solidFill>
              </a:rPr>
              <a:t>From </a:t>
            </a:r>
            <a:r>
              <a:rPr lang="en-US" sz="1200" dirty="0">
                <a:solidFill>
                  <a:prstClr val="black"/>
                </a:solidFill>
              </a:rPr>
              <a:t>the information, it is clear that the Caribbean is holding its own in respect of internet and mobile market </a:t>
            </a:r>
            <a:r>
              <a:rPr lang="en-US" sz="1200" dirty="0" smtClean="0">
                <a:solidFill>
                  <a:prstClr val="black"/>
                </a:solidFill>
              </a:rPr>
              <a:t>penetration;</a:t>
            </a:r>
          </a:p>
          <a:p>
            <a:pPr marL="171450" indent="-171450" algn="just">
              <a:spcBef>
                <a:spcPts val="0"/>
              </a:spcBef>
              <a:buClrTx/>
              <a:buSzTx/>
              <a:buFont typeface="Wingdings" panose="05000000000000000000" pitchFamily="2" charset="2"/>
              <a:buChar char="Ø"/>
            </a:pPr>
            <a:endParaRPr lang="en-US" sz="1200" dirty="0">
              <a:solidFill>
                <a:prstClr val="black"/>
              </a:solidFill>
            </a:endParaRPr>
          </a:p>
          <a:p>
            <a:pPr marL="171450" indent="-171450" algn="just">
              <a:spcBef>
                <a:spcPts val="0"/>
              </a:spcBef>
              <a:buClrTx/>
              <a:buSzTx/>
              <a:buFont typeface="Wingdings" panose="05000000000000000000" pitchFamily="2" charset="2"/>
              <a:buChar char="Ø"/>
            </a:pPr>
            <a:r>
              <a:rPr lang="en-US" sz="1200" dirty="0" smtClean="0">
                <a:solidFill>
                  <a:prstClr val="black"/>
                </a:solidFill>
              </a:rPr>
              <a:t> </a:t>
            </a:r>
            <a:r>
              <a:rPr lang="en-US" sz="1200" dirty="0">
                <a:solidFill>
                  <a:prstClr val="black"/>
                </a:solidFill>
              </a:rPr>
              <a:t>Many people in the Caribbean are increasingly turning to their mobile phones and the internet as a source of information and staying connected with each other and in general public developments. This has tremendous significance for FOI especially for public education and awareness strategies, making requests in some cases through </a:t>
            </a:r>
            <a:r>
              <a:rPr lang="en-US" sz="1200" dirty="0" smtClean="0">
                <a:solidFill>
                  <a:prstClr val="black"/>
                </a:solidFill>
              </a:rPr>
              <a:t>FOI </a:t>
            </a:r>
            <a:r>
              <a:rPr lang="en-US" sz="1200" dirty="0">
                <a:solidFill>
                  <a:prstClr val="black"/>
                </a:solidFill>
              </a:rPr>
              <a:t>clearing </a:t>
            </a:r>
            <a:r>
              <a:rPr lang="en-US" sz="1200" dirty="0" smtClean="0">
                <a:solidFill>
                  <a:prstClr val="black"/>
                </a:solidFill>
              </a:rPr>
              <a:t>houses using phone apps, the public being able to report real time on instances of corruption </a:t>
            </a:r>
            <a:r>
              <a:rPr lang="en-US" sz="1200" dirty="0" err="1" smtClean="0">
                <a:solidFill>
                  <a:prstClr val="black"/>
                </a:solidFill>
              </a:rPr>
              <a:t>etc</a:t>
            </a:r>
            <a:r>
              <a:rPr lang="en-US" sz="1200" dirty="0" smtClean="0">
                <a:solidFill>
                  <a:prstClr val="black"/>
                </a:solidFill>
              </a:rPr>
              <a:t>;</a:t>
            </a:r>
          </a:p>
          <a:p>
            <a:pPr marL="171450" indent="-171450" algn="just">
              <a:spcBef>
                <a:spcPts val="0"/>
              </a:spcBef>
              <a:buClrTx/>
              <a:buSzTx/>
              <a:buFont typeface="Wingdings" panose="05000000000000000000" pitchFamily="2" charset="2"/>
              <a:buChar char="Ø"/>
            </a:pPr>
            <a:endParaRPr lang="en-US" sz="1200" dirty="0">
              <a:solidFill>
                <a:prstClr val="black"/>
              </a:solidFill>
            </a:endParaRPr>
          </a:p>
          <a:p>
            <a:pPr marL="171450" indent="-171450" algn="just">
              <a:spcBef>
                <a:spcPts val="0"/>
              </a:spcBef>
              <a:buClrTx/>
              <a:buSzTx/>
              <a:buFont typeface="Wingdings" panose="05000000000000000000" pitchFamily="2" charset="2"/>
              <a:buChar char="Ø"/>
            </a:pPr>
            <a:endParaRPr lang="en-US" sz="1200" dirty="0">
              <a:solidFill>
                <a:prstClr val="black"/>
              </a:solidFill>
            </a:endParaRPr>
          </a:p>
          <a:p>
            <a:pPr marL="171450" lvl="0" indent="-171450" algn="just">
              <a:spcBef>
                <a:spcPts val="0"/>
              </a:spcBef>
              <a:buClrTx/>
              <a:buSzTx/>
              <a:buFont typeface="Wingdings" panose="05000000000000000000" pitchFamily="2" charset="2"/>
              <a:buChar char="Ø"/>
            </a:pPr>
            <a:r>
              <a:rPr lang="en-US" sz="1200" dirty="0" smtClean="0">
                <a:solidFill>
                  <a:prstClr val="black"/>
                </a:solidFill>
              </a:rPr>
              <a:t>However</a:t>
            </a:r>
            <a:r>
              <a:rPr lang="en-US" sz="1200" dirty="0">
                <a:solidFill>
                  <a:prstClr val="black"/>
                </a:solidFill>
              </a:rPr>
              <a:t>, there is no immediately available and comprehensive statistics, to the author’s knowledge, on the impact of these </a:t>
            </a:r>
            <a:r>
              <a:rPr lang="en-US" sz="1200" dirty="0" smtClean="0">
                <a:solidFill>
                  <a:prstClr val="black"/>
                </a:solidFill>
              </a:rPr>
              <a:t>positive ICT developments </a:t>
            </a:r>
            <a:r>
              <a:rPr lang="en-US" sz="1200" dirty="0">
                <a:solidFill>
                  <a:prstClr val="black"/>
                </a:solidFill>
              </a:rPr>
              <a:t>on FOI advocacy across the region, aside from, of course, a few government websites and a dedication, by some NGOs</a:t>
            </a:r>
            <a:r>
              <a:rPr lang="en-US" sz="1200" dirty="0" smtClean="0">
                <a:solidFill>
                  <a:prstClr val="black"/>
                </a:solidFill>
              </a:rPr>
              <a:t>, of </a:t>
            </a:r>
            <a:r>
              <a:rPr lang="en-US" sz="1200" dirty="0">
                <a:solidFill>
                  <a:prstClr val="black"/>
                </a:solidFill>
              </a:rPr>
              <a:t>part of existing websites to detail the </a:t>
            </a:r>
            <a:r>
              <a:rPr lang="en-US" sz="1200" dirty="0" smtClean="0">
                <a:solidFill>
                  <a:prstClr val="black"/>
                </a:solidFill>
              </a:rPr>
              <a:t>law, </a:t>
            </a:r>
            <a:r>
              <a:rPr lang="en-US" sz="1200" dirty="0">
                <a:solidFill>
                  <a:prstClr val="black"/>
                </a:solidFill>
              </a:rPr>
              <a:t>its </a:t>
            </a:r>
            <a:r>
              <a:rPr lang="en-US" sz="1200" dirty="0" smtClean="0">
                <a:solidFill>
                  <a:prstClr val="black"/>
                </a:solidFill>
              </a:rPr>
              <a:t>purpose and how to make requests.</a:t>
            </a:r>
            <a:endParaRPr lang="en-US" sz="1200" dirty="0">
              <a:solidFill>
                <a:prstClr val="black"/>
              </a:solidFill>
            </a:endParaRPr>
          </a:p>
          <a:p>
            <a:endParaRPr lang="en-US" dirty="0"/>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14</a:t>
            </a:fld>
            <a:endParaRPr lang="en-US"/>
          </a:p>
        </p:txBody>
      </p:sp>
    </p:spTree>
    <p:extLst>
      <p:ext uri="{BB962C8B-B14F-4D97-AF65-F5344CB8AC3E}">
        <p14:creationId xmlns:p14="http://schemas.microsoft.com/office/powerpoint/2010/main" val="29947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p>
        </p:txBody>
      </p:sp>
      <p:sp>
        <p:nvSpPr>
          <p:cNvPr id="3" name="Content Placeholder 2"/>
          <p:cNvSpPr>
            <a:spLocks noGrp="1"/>
          </p:cNvSpPr>
          <p:nvPr>
            <p:ph idx="1"/>
          </p:nvPr>
        </p:nvSpPr>
        <p:spPr>
          <a:xfrm>
            <a:off x="457200" y="1219200"/>
            <a:ext cx="8229600" cy="5105400"/>
          </a:xfrm>
        </p:spPr>
        <p:txBody>
          <a:bodyPr/>
          <a:lstStyle/>
          <a:p>
            <a:pPr marL="0" indent="0" algn="ctr">
              <a:buNone/>
            </a:pPr>
            <a:r>
              <a:rPr lang="en-US" sz="1400" b="1" dirty="0" smtClean="0"/>
              <a:t>LOCAL &amp; REGIONAL FOI STAKEHOLDER EFFORTS</a:t>
            </a:r>
          </a:p>
          <a:p>
            <a:pPr marL="0" lvl="0" indent="0" algn="just">
              <a:buClr>
                <a:srgbClr val="DEAE00"/>
              </a:buClr>
              <a:buNone/>
            </a:pPr>
            <a:endParaRPr lang="en-US" sz="1200" dirty="0" smtClean="0">
              <a:solidFill>
                <a:prstClr val="black"/>
              </a:solidFill>
            </a:endParaRPr>
          </a:p>
          <a:p>
            <a:pPr marL="0" indent="0" algn="just">
              <a:buNone/>
            </a:pPr>
            <a:r>
              <a:rPr lang="en-US" sz="1200" b="1" i="1" dirty="0" smtClean="0"/>
              <a:t>1. Regional </a:t>
            </a:r>
            <a:r>
              <a:rPr lang="en-US" sz="1200" b="1" i="1" dirty="0"/>
              <a:t>Conference on Freedom of Information in the Caribbean: Improving Management for the </a:t>
            </a:r>
            <a:r>
              <a:rPr lang="en-US" sz="1200" b="1" i="1" dirty="0" smtClean="0"/>
              <a:t>Environment</a:t>
            </a:r>
            <a:endParaRPr lang="en-US" sz="1200" b="1" dirty="0"/>
          </a:p>
          <a:p>
            <a:pPr marL="0" indent="0" algn="just">
              <a:buNone/>
            </a:pPr>
            <a:r>
              <a:rPr lang="en-US" sz="1200" dirty="0" smtClean="0"/>
              <a:t>For the </a:t>
            </a:r>
            <a:r>
              <a:rPr lang="en-US" sz="1200" dirty="0"/>
              <a:t>first </a:t>
            </a:r>
            <a:r>
              <a:rPr lang="en-US" sz="1200" dirty="0" smtClean="0"/>
              <a:t>time in 2013, 11 Caribbean </a:t>
            </a:r>
            <a:r>
              <a:rPr lang="en-US" sz="1200" dirty="0"/>
              <a:t>governments and </a:t>
            </a:r>
            <a:r>
              <a:rPr lang="en-US" sz="1200" dirty="0" smtClean="0"/>
              <a:t>various civil society groups met in Kingston, Jamaica for 2 days to </a:t>
            </a:r>
            <a:r>
              <a:rPr lang="en-US" sz="1200" dirty="0"/>
              <a:t>discuss access to information, public participation in governance, and access to justice at a landmark conference held in Kingston, Jamaica. </a:t>
            </a:r>
            <a:endParaRPr lang="en-US" sz="1200" dirty="0" smtClean="0"/>
          </a:p>
          <a:p>
            <a:pPr marL="0" indent="0" algn="just">
              <a:buNone/>
            </a:pPr>
            <a:endParaRPr lang="en-US" sz="1200" dirty="0" smtClean="0"/>
          </a:p>
          <a:p>
            <a:pPr marL="0" indent="0" algn="just">
              <a:buNone/>
            </a:pPr>
            <a:r>
              <a:rPr lang="en-US" sz="1200" dirty="0" smtClean="0"/>
              <a:t>2. </a:t>
            </a:r>
            <a:r>
              <a:rPr lang="en-US" sz="1200" b="1" i="1" dirty="0" smtClean="0"/>
              <a:t>Caribbean Network </a:t>
            </a:r>
            <a:r>
              <a:rPr lang="en-US" sz="1200" b="1" i="1" dirty="0"/>
              <a:t>on </a:t>
            </a:r>
            <a:r>
              <a:rPr lang="en-US" sz="1200" b="1" i="1" dirty="0" smtClean="0"/>
              <a:t>Freedom </a:t>
            </a:r>
            <a:r>
              <a:rPr lang="en-US" sz="1200" b="1" i="1" dirty="0"/>
              <a:t>of </a:t>
            </a:r>
            <a:r>
              <a:rPr lang="en-US" sz="1200" b="1" i="1" dirty="0" smtClean="0"/>
              <a:t>Information (CNOFI)</a:t>
            </a:r>
          </a:p>
          <a:p>
            <a:pPr marL="0" indent="0" algn="just">
              <a:buNone/>
            </a:pPr>
            <a:r>
              <a:rPr lang="en-US" sz="1200" dirty="0" smtClean="0"/>
              <a:t>At the Conference in 2013, the decision was made to launch the network to </a:t>
            </a:r>
            <a:r>
              <a:rPr lang="en-US" sz="1200" dirty="0"/>
              <a:t>support </a:t>
            </a:r>
            <a:r>
              <a:rPr lang="en-US" sz="1200" dirty="0" smtClean="0"/>
              <a:t>improvement of </a:t>
            </a:r>
            <a:r>
              <a:rPr lang="en-US" sz="1200" dirty="0"/>
              <a:t>standards for access to information in the region</a:t>
            </a:r>
            <a:r>
              <a:rPr lang="en-US" sz="1200" dirty="0" smtClean="0"/>
              <a:t>. CNFOI does not currently have its own website. It </a:t>
            </a:r>
            <a:r>
              <a:rPr lang="en-US" sz="1200" dirty="0" smtClean="0">
                <a:latin typeface="Helvetica"/>
              </a:rPr>
              <a:t>operates </a:t>
            </a:r>
            <a:r>
              <a:rPr lang="en-US" sz="1200" dirty="0">
                <a:latin typeface="Helvetica"/>
              </a:rPr>
              <a:t>as an information sharing and advocacy network right </a:t>
            </a:r>
            <a:r>
              <a:rPr lang="en-US" sz="1200" dirty="0" smtClean="0">
                <a:latin typeface="Helvetica"/>
              </a:rPr>
              <a:t>now, you must become a member , and members </a:t>
            </a:r>
            <a:r>
              <a:rPr lang="en-US" sz="1200" dirty="0">
                <a:latin typeface="Helvetica"/>
              </a:rPr>
              <a:t>communicate via an email list serve that is moderated by JET and hosted by Environmental Law Alliance Worldwide. </a:t>
            </a:r>
            <a:endParaRPr lang="en-US" sz="1200" dirty="0" smtClean="0"/>
          </a:p>
          <a:p>
            <a:pPr marL="342900" indent="-342900" algn="just">
              <a:lnSpc>
                <a:spcPct val="115000"/>
              </a:lnSpc>
              <a:spcBef>
                <a:spcPts val="0"/>
              </a:spcBef>
              <a:buFont typeface="+mj-lt"/>
              <a:buAutoNum type="arabicPeriod"/>
            </a:pPr>
            <a:endParaRPr lang="en-US" sz="1200" dirty="0" smtClean="0">
              <a:ea typeface="Calibri"/>
              <a:cs typeface="Times New Roman"/>
            </a:endParaRPr>
          </a:p>
          <a:p>
            <a:pPr marL="0" indent="0" algn="just">
              <a:lnSpc>
                <a:spcPct val="115000"/>
              </a:lnSpc>
              <a:spcBef>
                <a:spcPts val="0"/>
              </a:spcBef>
              <a:buNone/>
            </a:pPr>
            <a:r>
              <a:rPr lang="en-US" sz="1200" dirty="0" smtClean="0">
                <a:ea typeface="Calibri"/>
                <a:cs typeface="Times New Roman"/>
              </a:rPr>
              <a:t>3. </a:t>
            </a:r>
            <a:r>
              <a:rPr lang="en-US" sz="1200" b="1" i="1" dirty="0" smtClean="0">
                <a:ea typeface="Calibri"/>
                <a:cs typeface="Times New Roman"/>
              </a:rPr>
              <a:t>Open Data Assistance Project  - IDB/WB (See </a:t>
            </a:r>
            <a:r>
              <a:rPr lang="en-US" sz="1200" b="1" i="1" dirty="0">
                <a:ea typeface="Calibri"/>
                <a:cs typeface="Times New Roman"/>
              </a:rPr>
              <a:t>Jamaica, Antigua and St Vincent</a:t>
            </a:r>
            <a:r>
              <a:rPr lang="en-US" sz="1200" b="1" i="1" dirty="0" smtClean="0">
                <a:ea typeface="Calibri"/>
                <a:cs typeface="Times New Roman"/>
              </a:rPr>
              <a:t>)</a:t>
            </a:r>
          </a:p>
          <a:p>
            <a:pPr marL="0" indent="0" algn="just">
              <a:lnSpc>
                <a:spcPct val="115000"/>
              </a:lnSpc>
              <a:spcBef>
                <a:spcPts val="0"/>
              </a:spcBef>
              <a:buNone/>
            </a:pPr>
            <a:endParaRPr lang="en-US" sz="1200" i="1" dirty="0">
              <a:ea typeface="Calibri"/>
              <a:cs typeface="Times New Roman"/>
            </a:endParaRPr>
          </a:p>
          <a:p>
            <a:pPr marL="0" indent="0" algn="just">
              <a:lnSpc>
                <a:spcPct val="115000"/>
              </a:lnSpc>
              <a:spcBef>
                <a:spcPts val="0"/>
              </a:spcBef>
              <a:buNone/>
            </a:pPr>
            <a:r>
              <a:rPr lang="en-US" sz="1200" i="1" dirty="0" smtClean="0">
                <a:ea typeface="Calibri"/>
                <a:cs typeface="Times New Roman"/>
              </a:rPr>
              <a:t>4. </a:t>
            </a:r>
            <a:r>
              <a:rPr lang="en-US" sz="1200" b="1" i="1" dirty="0" smtClean="0">
                <a:ea typeface="Calibri"/>
                <a:cs typeface="Times New Roman"/>
              </a:rPr>
              <a:t>Develop </a:t>
            </a:r>
            <a:r>
              <a:rPr lang="en-US" sz="1200" b="1" i="1" dirty="0">
                <a:ea typeface="Calibri"/>
                <a:cs typeface="Times New Roman"/>
              </a:rPr>
              <a:t>Aware</a:t>
            </a:r>
            <a:r>
              <a:rPr lang="en-US" sz="1200" b="1" dirty="0">
                <a:ea typeface="Calibri"/>
                <a:cs typeface="Times New Roman"/>
              </a:rPr>
              <a:t> </a:t>
            </a:r>
            <a:r>
              <a:rPr lang="en-US" sz="1200" dirty="0">
                <a:ea typeface="Calibri"/>
                <a:cs typeface="Times New Roman"/>
              </a:rPr>
              <a:t>– </a:t>
            </a:r>
            <a:r>
              <a:rPr lang="en-US" sz="1200" b="1" i="1" dirty="0" smtClean="0">
                <a:ea typeface="Calibri"/>
                <a:cs typeface="Times New Roman"/>
              </a:rPr>
              <a:t>Jamaica</a:t>
            </a:r>
            <a:r>
              <a:rPr lang="en-US" sz="1200" dirty="0" smtClean="0">
                <a:ea typeface="Calibri"/>
                <a:cs typeface="Times New Roman"/>
              </a:rPr>
              <a:t> </a:t>
            </a:r>
          </a:p>
          <a:p>
            <a:pPr marL="0" indent="0" algn="just">
              <a:lnSpc>
                <a:spcPct val="115000"/>
              </a:lnSpc>
              <a:spcBef>
                <a:spcPts val="0"/>
              </a:spcBef>
              <a:buNone/>
            </a:pPr>
            <a:r>
              <a:rPr lang="en-US" sz="1200" dirty="0" smtClean="0">
                <a:ea typeface="Calibri"/>
                <a:cs typeface="Times New Roman"/>
              </a:rPr>
              <a:t>Environmental </a:t>
            </a:r>
            <a:r>
              <a:rPr lang="en-US" sz="1200" dirty="0">
                <a:ea typeface="Calibri"/>
                <a:cs typeface="Times New Roman"/>
              </a:rPr>
              <a:t>project </a:t>
            </a:r>
            <a:r>
              <a:rPr lang="en-US" sz="1200" dirty="0" smtClean="0">
                <a:ea typeface="Calibri"/>
                <a:cs typeface="Times New Roman"/>
              </a:rPr>
              <a:t>facilitating reports from the public on discrepancies/corruption in environmental policy and implementation matters</a:t>
            </a:r>
          </a:p>
          <a:p>
            <a:pPr marL="0" indent="0" algn="just">
              <a:lnSpc>
                <a:spcPct val="115000"/>
              </a:lnSpc>
              <a:spcBef>
                <a:spcPts val="0"/>
              </a:spcBef>
              <a:buNone/>
            </a:pPr>
            <a:endParaRPr lang="en-US" sz="1200" dirty="0" smtClean="0">
              <a:ea typeface="Calibri"/>
              <a:cs typeface="Times New Roman"/>
            </a:endParaRPr>
          </a:p>
          <a:p>
            <a:pPr marL="0" indent="0" algn="just">
              <a:lnSpc>
                <a:spcPct val="115000"/>
              </a:lnSpc>
              <a:spcBef>
                <a:spcPts val="0"/>
              </a:spcBef>
              <a:buNone/>
            </a:pPr>
            <a:endParaRPr lang="en-US" sz="1200" dirty="0">
              <a:ea typeface="Calibri"/>
              <a:cs typeface="Times New Roman"/>
            </a:endParaRPr>
          </a:p>
          <a:p>
            <a:pPr marL="0" indent="0" algn="just">
              <a:lnSpc>
                <a:spcPct val="115000"/>
              </a:lnSpc>
              <a:spcBef>
                <a:spcPts val="0"/>
              </a:spcBef>
              <a:buNone/>
            </a:pPr>
            <a:r>
              <a:rPr lang="en-US" sz="1200" dirty="0" smtClean="0">
                <a:ea typeface="Calibri"/>
                <a:cs typeface="Times New Roman"/>
              </a:rPr>
              <a:t>5. </a:t>
            </a:r>
            <a:r>
              <a:rPr lang="en-US" sz="1200" b="1" i="1" dirty="0" smtClean="0">
                <a:ea typeface="Calibri"/>
                <a:cs typeface="Times New Roman"/>
              </a:rPr>
              <a:t>Disclose Today – Trinidad </a:t>
            </a:r>
            <a:endParaRPr lang="en-US" sz="1200" dirty="0">
              <a:ea typeface="Calibri"/>
              <a:cs typeface="Times New Roman"/>
            </a:endParaRPr>
          </a:p>
          <a:p>
            <a:pPr marL="0" indent="0" algn="just">
              <a:lnSpc>
                <a:spcPct val="115000"/>
              </a:lnSpc>
              <a:spcBef>
                <a:spcPts val="0"/>
              </a:spcBef>
              <a:buNone/>
            </a:pPr>
            <a:r>
              <a:rPr lang="en-US" sz="1200" dirty="0" smtClean="0">
                <a:ea typeface="Calibri"/>
                <a:cs typeface="Times New Roman"/>
              </a:rPr>
              <a:t>Portal for public reporting of procurement irregularities</a:t>
            </a:r>
            <a:endParaRPr lang="en-US" sz="1200" dirty="0">
              <a:ea typeface="Calibri"/>
              <a:cs typeface="Times New Roman"/>
            </a:endParaRPr>
          </a:p>
          <a:p>
            <a:pPr algn="just">
              <a:buFont typeface="Wingdings" panose="05000000000000000000" pitchFamily="2" charset="2"/>
              <a:buChar char="Ø"/>
            </a:pPr>
            <a:endParaRPr lang="en-US" sz="1200" dirty="0"/>
          </a:p>
        </p:txBody>
      </p:sp>
      <p:sp>
        <p:nvSpPr>
          <p:cNvPr id="4" name="Date Placeholder 3"/>
          <p:cNvSpPr>
            <a:spLocks noGrp="1"/>
          </p:cNvSpPr>
          <p:nvPr>
            <p:ph type="dt" sz="half" idx="10"/>
          </p:nvPr>
        </p:nvSpPr>
        <p:spPr/>
        <p:txBody>
          <a:bodyPr/>
          <a:lstStyle/>
          <a:p>
            <a:r>
              <a:rPr lang="en-US" sz="800" dirty="0" smtClean="0"/>
              <a:t>2/13/2015</a:t>
            </a:r>
            <a:endParaRPr lang="en-US" sz="800" dirty="0"/>
          </a:p>
        </p:txBody>
      </p:sp>
      <p:sp>
        <p:nvSpPr>
          <p:cNvPr id="5" name="Footer Placeholder 4"/>
          <p:cNvSpPr>
            <a:spLocks noGrp="1"/>
          </p:cNvSpPr>
          <p:nvPr>
            <p:ph type="ftr" sz="quarter" idx="11"/>
          </p:nvPr>
        </p:nvSpPr>
        <p:spPr>
          <a:xfrm>
            <a:off x="2667000" y="6400800"/>
            <a:ext cx="3352800" cy="365125"/>
          </a:xfrm>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15</a:t>
            </a:fld>
            <a:endParaRPr lang="en-US"/>
          </a:p>
        </p:txBody>
      </p:sp>
    </p:spTree>
    <p:extLst>
      <p:ext uri="{BB962C8B-B14F-4D97-AF65-F5344CB8AC3E}">
        <p14:creationId xmlns:p14="http://schemas.microsoft.com/office/powerpoint/2010/main" val="2724185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62712"/>
          </a:xfrm>
        </p:spPr>
        <p:txBody>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latin typeface="Constantia" panose="02030602050306030303" pitchFamily="18" charset="0"/>
            </a:endParaRPr>
          </a:p>
        </p:txBody>
      </p:sp>
      <p:sp>
        <p:nvSpPr>
          <p:cNvPr id="3" name="Content Placeholder 2"/>
          <p:cNvSpPr>
            <a:spLocks noGrp="1"/>
          </p:cNvSpPr>
          <p:nvPr>
            <p:ph idx="1"/>
          </p:nvPr>
        </p:nvSpPr>
        <p:spPr>
          <a:xfrm>
            <a:off x="457200" y="1066800"/>
            <a:ext cx="8229600" cy="5257800"/>
          </a:xfrm>
        </p:spPr>
        <p:txBody>
          <a:bodyPr>
            <a:normAutofit/>
          </a:bodyPr>
          <a:lstStyle/>
          <a:p>
            <a:pPr marL="0" indent="0" algn="ctr">
              <a:buNone/>
            </a:pPr>
            <a:r>
              <a:rPr lang="en-US" sz="1200" b="1" dirty="0" smtClean="0"/>
              <a:t>FOI IMPACT ON SOCIO-ECONOMIC DEVELOPMENT: </a:t>
            </a:r>
          </a:p>
          <a:p>
            <a:pPr marL="0" indent="0" algn="ctr">
              <a:buNone/>
            </a:pPr>
            <a:r>
              <a:rPr lang="en-US" sz="1200" b="1" dirty="0" smtClean="0"/>
              <a:t>Some Examples…</a:t>
            </a:r>
          </a:p>
          <a:p>
            <a:pPr marL="0" indent="0">
              <a:buNone/>
            </a:pPr>
            <a:endParaRPr lang="en-US" sz="1200" b="1" dirty="0" smtClean="0"/>
          </a:p>
          <a:p>
            <a:pPr marL="0" indent="0">
              <a:buNone/>
            </a:pPr>
            <a:r>
              <a:rPr lang="en-US" sz="1200" b="1" dirty="0" smtClean="0"/>
              <a:t>Jamaica</a:t>
            </a:r>
          </a:p>
          <a:p>
            <a:pPr marL="0" indent="0">
              <a:buNone/>
            </a:pPr>
            <a:endParaRPr lang="en-US" sz="1200" b="1" dirty="0" smtClean="0"/>
          </a:p>
          <a:p>
            <a:pPr algn="just">
              <a:buFont typeface="Wingdings" panose="05000000000000000000" pitchFamily="2" charset="2"/>
              <a:buChar char="Ø"/>
            </a:pPr>
            <a:r>
              <a:rPr lang="en-US" sz="1200" dirty="0" smtClean="0"/>
              <a:t>Act used to obtain </a:t>
            </a:r>
            <a:r>
              <a:rPr lang="en-US" sz="1200" dirty="0"/>
              <a:t>documents to </a:t>
            </a:r>
            <a:r>
              <a:rPr lang="en-US" sz="1200" dirty="0" smtClean="0"/>
              <a:t>build a legal case compelling </a:t>
            </a:r>
            <a:r>
              <a:rPr lang="en-US" sz="1200" dirty="0"/>
              <a:t>the government to fix a non-functioning sewage treatment plant in </a:t>
            </a:r>
            <a:r>
              <a:rPr lang="en-US" sz="1200" dirty="0" smtClean="0"/>
              <a:t>a coastal town in the capital, Kingston;</a:t>
            </a:r>
          </a:p>
          <a:p>
            <a:pPr marL="0" indent="0" algn="just">
              <a:buNone/>
            </a:pPr>
            <a:endParaRPr lang="en-US" sz="1200" dirty="0" smtClean="0"/>
          </a:p>
          <a:p>
            <a:pPr algn="just">
              <a:buFont typeface="Wingdings" panose="05000000000000000000" pitchFamily="2" charset="2"/>
              <a:buChar char="Ø"/>
            </a:pPr>
            <a:r>
              <a:rPr lang="en-US" sz="1200" dirty="0" smtClean="0"/>
              <a:t>The </a:t>
            </a:r>
            <a:r>
              <a:rPr lang="en-US" sz="1200" dirty="0"/>
              <a:t>Gleaner, a daily </a:t>
            </a:r>
            <a:r>
              <a:rPr lang="en-US" sz="1200" dirty="0" smtClean="0"/>
              <a:t>publication published  information </a:t>
            </a:r>
            <a:r>
              <a:rPr lang="en-US" sz="1200" dirty="0"/>
              <a:t>on overseas travel by government ministers for the first half of </a:t>
            </a:r>
            <a:r>
              <a:rPr lang="en-US" sz="1200" dirty="0" smtClean="0"/>
              <a:t>2013. While only </a:t>
            </a:r>
            <a:r>
              <a:rPr lang="en-US" sz="1200" dirty="0"/>
              <a:t>the Office of the Prime Minister and seven of the 16 ministries </a:t>
            </a:r>
            <a:r>
              <a:rPr lang="en-US" sz="1200" dirty="0" smtClean="0"/>
              <a:t>responded with </a:t>
            </a:r>
            <a:r>
              <a:rPr lang="en-US" sz="1200" dirty="0"/>
              <a:t>a breakdown of air fares, accommodation, and per diem for ministers and their entourages</a:t>
            </a:r>
            <a:r>
              <a:rPr lang="en-US" sz="1200" dirty="0" smtClean="0"/>
              <a:t>, the public was informed of what many thought was extravagant expenditure such as seven </a:t>
            </a:r>
            <a:r>
              <a:rPr lang="en-US" sz="1200" dirty="0"/>
              <a:t>government ministers </a:t>
            </a:r>
            <a:r>
              <a:rPr lang="en-US" sz="1200" dirty="0" smtClean="0"/>
              <a:t>racking up </a:t>
            </a:r>
            <a:r>
              <a:rPr lang="en-US" sz="1200" dirty="0"/>
              <a:t>more than $25 million in overseas travel expenses in the first six months of </a:t>
            </a:r>
            <a:r>
              <a:rPr lang="en-US" sz="1200" dirty="0" smtClean="0"/>
              <a:t>that year;</a:t>
            </a:r>
          </a:p>
          <a:p>
            <a:pPr marL="0" indent="0" algn="just">
              <a:buNone/>
            </a:pPr>
            <a:endParaRPr lang="en-US" sz="1200" dirty="0" smtClean="0"/>
          </a:p>
          <a:p>
            <a:pPr algn="just">
              <a:buFont typeface="Wingdings" panose="05000000000000000000" pitchFamily="2" charset="2"/>
              <a:buChar char="Ø"/>
            </a:pPr>
            <a:r>
              <a:rPr lang="en-US" sz="1200" dirty="0" smtClean="0"/>
              <a:t>When </a:t>
            </a:r>
            <a:r>
              <a:rPr lang="en-US" sz="1200" dirty="0"/>
              <a:t>Phase 2 </a:t>
            </a:r>
            <a:r>
              <a:rPr lang="en-US" sz="1200" dirty="0" smtClean="0"/>
              <a:t>of a hotel development was proposed, the Act was used by local environmental NGO, JET, to access Phase 1 monitoring reports to highlight the  numerous breaches by the developer and the neglect by the regulators to enforce the building permit conditions. The formal objection used the monitoring reports to buttress its argument and as a result of public pressure, the permit for Phase 2 was rescinded;</a:t>
            </a:r>
          </a:p>
          <a:p>
            <a:pPr algn="just">
              <a:buFont typeface="Wingdings" panose="05000000000000000000" pitchFamily="2" charset="2"/>
              <a:buChar char="Ø"/>
            </a:pPr>
            <a:endParaRPr lang="en-US" sz="1200" dirty="0" smtClean="0"/>
          </a:p>
          <a:p>
            <a:pPr algn="just">
              <a:buFont typeface="Wingdings" panose="05000000000000000000" pitchFamily="2" charset="2"/>
              <a:buChar char="Ø"/>
            </a:pPr>
            <a:r>
              <a:rPr lang="en-US" sz="1200" dirty="0" smtClean="0"/>
              <a:t>Using information requested under the Act, the bad treatment of children under the care of the state was highlighted by another NGO, </a:t>
            </a:r>
            <a:r>
              <a:rPr lang="en-US" sz="1200" dirty="0"/>
              <a:t>J</a:t>
            </a:r>
            <a:r>
              <a:rPr lang="en-US" sz="1200" dirty="0" smtClean="0"/>
              <a:t>amaicans for Justice, resulting in a report presented to the IACHR, public attention to the matter, an improvement in the housing and treatment of children in homes and the separation of juvenile offenders from the general prison population  </a:t>
            </a:r>
          </a:p>
          <a:p>
            <a:pPr marL="0" indent="0" algn="just">
              <a:buNone/>
            </a:pPr>
            <a:endParaRPr lang="en-US" sz="1200" dirty="0" smtClean="0"/>
          </a:p>
          <a:p>
            <a:pPr marL="0" indent="0" algn="just">
              <a:buNone/>
            </a:pPr>
            <a:endParaRPr lang="en-US" sz="1200" b="1" dirty="0" smtClean="0"/>
          </a:p>
          <a:p>
            <a:endParaRPr lang="en-US" sz="1200" dirty="0"/>
          </a:p>
        </p:txBody>
      </p:sp>
      <p:sp>
        <p:nvSpPr>
          <p:cNvPr id="4" name="Date Placeholder 3"/>
          <p:cNvSpPr>
            <a:spLocks noGrp="1"/>
          </p:cNvSpPr>
          <p:nvPr>
            <p:ph type="dt" sz="half" idx="10"/>
          </p:nvPr>
        </p:nvSpPr>
        <p:spPr/>
        <p:txBody>
          <a:bodyPr/>
          <a:lstStyle/>
          <a:p>
            <a:r>
              <a:rPr lang="en-US" sz="800" dirty="0" smtClean="0"/>
              <a:t>2/13/2015</a:t>
            </a:r>
            <a:endParaRPr lang="en-US" sz="800" dirty="0"/>
          </a:p>
        </p:txBody>
      </p:sp>
      <p:sp>
        <p:nvSpPr>
          <p:cNvPr id="5" name="Footer Placeholder 4"/>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16</a:t>
            </a:fld>
            <a:endParaRPr lang="en-US"/>
          </a:p>
        </p:txBody>
      </p:sp>
    </p:spTree>
    <p:extLst>
      <p:ext uri="{BB962C8B-B14F-4D97-AF65-F5344CB8AC3E}">
        <p14:creationId xmlns:p14="http://schemas.microsoft.com/office/powerpoint/2010/main" val="1636157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286512"/>
          </a:xfrm>
        </p:spPr>
        <p:txBody>
          <a:bodyPr>
            <a:normAutofit/>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p>
        </p:txBody>
      </p:sp>
      <p:sp>
        <p:nvSpPr>
          <p:cNvPr id="8" name="Content Placeholder 7"/>
          <p:cNvSpPr>
            <a:spLocks noGrp="1"/>
          </p:cNvSpPr>
          <p:nvPr>
            <p:ph idx="1"/>
          </p:nvPr>
        </p:nvSpPr>
        <p:spPr>
          <a:xfrm>
            <a:off x="381000" y="1066800"/>
            <a:ext cx="8458200" cy="5410200"/>
          </a:xfrm>
        </p:spPr>
        <p:txBody>
          <a:bodyPr>
            <a:normAutofit fontScale="85000" lnSpcReduction="20000"/>
          </a:bodyPr>
          <a:lstStyle/>
          <a:p>
            <a:pPr marL="0" marR="0" indent="0" algn="ctr">
              <a:spcBef>
                <a:spcPts val="0"/>
              </a:spcBef>
              <a:spcAft>
                <a:spcPts val="0"/>
              </a:spcAft>
              <a:buNone/>
            </a:pPr>
            <a:r>
              <a:rPr lang="en-US" sz="1400" b="1" dirty="0" smtClean="0">
                <a:solidFill>
                  <a:srgbClr val="000000"/>
                </a:solidFill>
                <a:ea typeface="Calibri"/>
                <a:cs typeface="Calibri"/>
              </a:rPr>
              <a:t>RECOMMENDATIONS</a:t>
            </a:r>
          </a:p>
          <a:p>
            <a:pPr marL="0" marR="0" lvl="0" indent="0" algn="just">
              <a:spcBef>
                <a:spcPts val="0"/>
              </a:spcBef>
              <a:spcAft>
                <a:spcPts val="0"/>
              </a:spcAft>
              <a:buNone/>
            </a:pPr>
            <a:endParaRPr lang="en-US" sz="1200" dirty="0">
              <a:solidFill>
                <a:srgbClr val="000000"/>
              </a:solidFill>
              <a:ea typeface="Calibri"/>
              <a:cs typeface="Calibri"/>
            </a:endParaRPr>
          </a:p>
          <a:p>
            <a:pPr marL="0" marR="0" lvl="0" indent="0" algn="just">
              <a:spcBef>
                <a:spcPts val="0"/>
              </a:spcBef>
              <a:spcAft>
                <a:spcPts val="0"/>
              </a:spcAft>
              <a:buNone/>
            </a:pPr>
            <a:r>
              <a:rPr lang="en-US" sz="1200" b="1" dirty="0" smtClean="0">
                <a:solidFill>
                  <a:srgbClr val="000000"/>
                </a:solidFill>
                <a:ea typeface="Calibri"/>
                <a:cs typeface="Calibri"/>
              </a:rPr>
              <a:t>1. Link foreign aid to transparency measures &amp; rating</a:t>
            </a:r>
          </a:p>
          <a:p>
            <a:pPr marL="0" marR="0" lvl="0" indent="0" algn="just">
              <a:lnSpc>
                <a:spcPct val="170000"/>
              </a:lnSpc>
              <a:spcBef>
                <a:spcPts val="0"/>
              </a:spcBef>
              <a:spcAft>
                <a:spcPts val="0"/>
              </a:spcAft>
              <a:buNone/>
            </a:pPr>
            <a:r>
              <a:rPr lang="en-US" sz="1200" i="1" dirty="0" smtClean="0">
                <a:solidFill>
                  <a:srgbClr val="000000"/>
                </a:solidFill>
                <a:ea typeface="Calibri"/>
                <a:cs typeface="Calibri"/>
              </a:rPr>
              <a:t>This would be no different than the Standard &amp; Poor’s ratings of credit worthiness. In other words, make </a:t>
            </a:r>
            <a:r>
              <a:rPr lang="en-US" sz="1200" i="1" dirty="0">
                <a:solidFill>
                  <a:srgbClr val="000000"/>
                </a:solidFill>
                <a:ea typeface="Calibri"/>
                <a:cs typeface="Calibri"/>
              </a:rPr>
              <a:t>it </a:t>
            </a:r>
            <a:r>
              <a:rPr lang="en-US" sz="1200" i="1" dirty="0" smtClean="0">
                <a:solidFill>
                  <a:srgbClr val="000000"/>
                </a:solidFill>
                <a:ea typeface="Calibri"/>
                <a:cs typeface="Calibri"/>
              </a:rPr>
              <a:t>matter. Tie transparency </a:t>
            </a:r>
            <a:r>
              <a:rPr lang="en-US" sz="1200" i="1" dirty="0">
                <a:solidFill>
                  <a:srgbClr val="000000"/>
                </a:solidFill>
                <a:ea typeface="Calibri"/>
                <a:cs typeface="Calibri"/>
              </a:rPr>
              <a:t>and CPI ratings and any other recognized global assessment to foreign direct investment and </a:t>
            </a:r>
            <a:r>
              <a:rPr lang="en-US" sz="1200" i="1" dirty="0" smtClean="0">
                <a:solidFill>
                  <a:srgbClr val="000000"/>
                </a:solidFill>
                <a:ea typeface="Calibri"/>
                <a:cs typeface="Calibri"/>
              </a:rPr>
              <a:t>aid; Besides the author, quite a few persons in Jamaica are now increasingly thinking along these lines since this type of accountability requirement was what formed the crucible, in the first place, for a number of FOI  laws which otherwise would not have been enacted or even seriously considered.</a:t>
            </a:r>
          </a:p>
          <a:p>
            <a:pPr marL="228600" marR="0" indent="-228600" algn="just">
              <a:lnSpc>
                <a:spcPct val="150000"/>
              </a:lnSpc>
              <a:spcBef>
                <a:spcPts val="0"/>
              </a:spcBef>
              <a:spcAft>
                <a:spcPts val="0"/>
              </a:spcAft>
              <a:buFont typeface="+mj-lt"/>
              <a:buAutoNum type="arabicPeriod"/>
              <a:tabLst>
                <a:tab pos="2552700" algn="l"/>
              </a:tabLst>
            </a:pPr>
            <a:endParaRPr lang="en-US" sz="1200" i="1" dirty="0">
              <a:solidFill>
                <a:srgbClr val="000000"/>
              </a:solidFill>
              <a:ea typeface="Calibri"/>
              <a:cs typeface="Times New Roman"/>
            </a:endParaRPr>
          </a:p>
          <a:p>
            <a:pPr marL="0" marR="0" indent="0" algn="just">
              <a:lnSpc>
                <a:spcPct val="150000"/>
              </a:lnSpc>
              <a:spcBef>
                <a:spcPts val="0"/>
              </a:spcBef>
              <a:spcAft>
                <a:spcPts val="0"/>
              </a:spcAft>
              <a:buNone/>
              <a:tabLst>
                <a:tab pos="2552700" algn="l"/>
              </a:tabLst>
            </a:pPr>
            <a:r>
              <a:rPr lang="en-US" sz="1200" b="1" dirty="0" smtClean="0">
                <a:ea typeface="Calibri"/>
                <a:cs typeface="Times New Roman"/>
              </a:rPr>
              <a:t>2. Re-evaluate </a:t>
            </a:r>
            <a:r>
              <a:rPr lang="en-US" sz="1200" b="1" dirty="0">
                <a:ea typeface="Calibri"/>
                <a:cs typeface="Times New Roman"/>
              </a:rPr>
              <a:t>Donor </a:t>
            </a:r>
            <a:r>
              <a:rPr lang="en-US" sz="1200" b="1" dirty="0" smtClean="0">
                <a:ea typeface="Calibri"/>
                <a:cs typeface="Times New Roman"/>
              </a:rPr>
              <a:t>Approach to Transparency</a:t>
            </a:r>
          </a:p>
          <a:p>
            <a:pPr marL="0" marR="0" indent="0" algn="just">
              <a:lnSpc>
                <a:spcPct val="170000"/>
              </a:lnSpc>
              <a:spcBef>
                <a:spcPts val="0"/>
              </a:spcBef>
              <a:spcAft>
                <a:spcPts val="0"/>
              </a:spcAft>
              <a:buNone/>
              <a:tabLst>
                <a:tab pos="2552700" algn="l"/>
              </a:tabLst>
            </a:pPr>
            <a:r>
              <a:rPr lang="en-US" sz="1200" i="1" dirty="0" smtClean="0">
                <a:ea typeface="Calibri"/>
                <a:cs typeface="Times New Roman"/>
              </a:rPr>
              <a:t>The author suggests that more emphasis be placed by our donor partners on a bottom-up </a:t>
            </a:r>
            <a:r>
              <a:rPr lang="en-US" sz="1200" i="1" dirty="0">
                <a:ea typeface="Calibri"/>
                <a:cs typeface="Times New Roman"/>
              </a:rPr>
              <a:t>approach (greater grassroots involvement) rather than </a:t>
            </a:r>
            <a:r>
              <a:rPr lang="en-US" sz="1200" i="1" dirty="0" smtClean="0">
                <a:ea typeface="Calibri"/>
                <a:cs typeface="Times New Roman"/>
              </a:rPr>
              <a:t>top-down one, as has been the case, in the conceptualization of transparency </a:t>
            </a:r>
            <a:r>
              <a:rPr lang="en-US" sz="1200" i="1" dirty="0" err="1" smtClean="0">
                <a:ea typeface="Calibri"/>
                <a:cs typeface="Times New Roman"/>
              </a:rPr>
              <a:t>programmes</a:t>
            </a:r>
            <a:r>
              <a:rPr lang="en-US" sz="1200" i="1" dirty="0" smtClean="0">
                <a:ea typeface="Calibri"/>
                <a:cs typeface="Times New Roman"/>
              </a:rPr>
              <a:t>. We have talked enough, presented enough, and “conferenced” enough….it is now full time for far more deeply meaningful “connecting of the dots” for the ordinary man in the street</a:t>
            </a:r>
            <a:endParaRPr lang="en-US" sz="1200" i="1" dirty="0">
              <a:ea typeface="Calibri"/>
              <a:cs typeface="Times New Roman"/>
            </a:endParaRPr>
          </a:p>
          <a:p>
            <a:pPr marL="0" marR="0" indent="0" algn="just">
              <a:lnSpc>
                <a:spcPct val="150000"/>
              </a:lnSpc>
              <a:spcBef>
                <a:spcPts val="0"/>
              </a:spcBef>
              <a:spcAft>
                <a:spcPts val="0"/>
              </a:spcAft>
              <a:buNone/>
              <a:tabLst>
                <a:tab pos="2552700" algn="l"/>
              </a:tabLst>
            </a:pPr>
            <a:endParaRPr lang="en-US" sz="1200" b="1" dirty="0" smtClean="0">
              <a:ea typeface="Calibri"/>
              <a:cs typeface="Times New Roman"/>
            </a:endParaRPr>
          </a:p>
          <a:p>
            <a:pPr marL="0" marR="0" indent="0" algn="just">
              <a:lnSpc>
                <a:spcPct val="150000"/>
              </a:lnSpc>
              <a:spcBef>
                <a:spcPts val="0"/>
              </a:spcBef>
              <a:spcAft>
                <a:spcPts val="0"/>
              </a:spcAft>
              <a:buNone/>
              <a:tabLst>
                <a:tab pos="2552700" algn="l"/>
              </a:tabLst>
            </a:pPr>
            <a:r>
              <a:rPr lang="en-US" sz="1200" b="1" dirty="0" smtClean="0">
                <a:ea typeface="Calibri"/>
                <a:cs typeface="Times New Roman"/>
              </a:rPr>
              <a:t>3. Develop </a:t>
            </a:r>
            <a:r>
              <a:rPr lang="en-US" sz="1200" b="1" dirty="0">
                <a:ea typeface="Calibri"/>
                <a:cs typeface="Times New Roman"/>
              </a:rPr>
              <a:t>a Caribbean Regional </a:t>
            </a:r>
            <a:r>
              <a:rPr lang="en-US" sz="1200" b="1" dirty="0" smtClean="0">
                <a:ea typeface="Calibri"/>
                <a:cs typeface="Times New Roman"/>
              </a:rPr>
              <a:t>FOI Policy </a:t>
            </a:r>
            <a:r>
              <a:rPr lang="en-US" sz="1200" b="1" dirty="0">
                <a:ea typeface="Calibri"/>
                <a:cs typeface="Times New Roman"/>
              </a:rPr>
              <a:t>&amp; Implementation </a:t>
            </a:r>
            <a:r>
              <a:rPr lang="en-US" sz="1200" b="1" dirty="0" smtClean="0">
                <a:ea typeface="Calibri"/>
                <a:cs typeface="Times New Roman"/>
              </a:rPr>
              <a:t>Plan</a:t>
            </a:r>
            <a:endParaRPr lang="en-US" sz="1200" dirty="0" smtClean="0">
              <a:ea typeface="Calibri"/>
              <a:cs typeface="Times New Roman"/>
            </a:endParaRPr>
          </a:p>
          <a:p>
            <a:pPr marL="0" marR="0" indent="0" algn="just">
              <a:lnSpc>
                <a:spcPct val="150000"/>
              </a:lnSpc>
              <a:spcBef>
                <a:spcPts val="0"/>
              </a:spcBef>
              <a:spcAft>
                <a:spcPts val="0"/>
              </a:spcAft>
              <a:buNone/>
              <a:tabLst>
                <a:tab pos="2552700" algn="l"/>
              </a:tabLst>
            </a:pPr>
            <a:r>
              <a:rPr lang="en-US" sz="1200" i="1" dirty="0" smtClean="0">
                <a:ea typeface="Calibri"/>
                <a:cs typeface="Times New Roman"/>
              </a:rPr>
              <a:t>The author has advocated for some time now for </a:t>
            </a:r>
            <a:r>
              <a:rPr lang="en-US" sz="1200" i="1" dirty="0" err="1" smtClean="0">
                <a:ea typeface="Calibri"/>
                <a:cs typeface="Times New Roman"/>
              </a:rPr>
              <a:t>Caricom</a:t>
            </a:r>
            <a:r>
              <a:rPr lang="en-US" sz="1200" i="1" dirty="0" smtClean="0">
                <a:ea typeface="Calibri"/>
                <a:cs typeface="Times New Roman"/>
              </a:rPr>
              <a:t> leadership and ownership of the FOI movement. This has been lacking, even as some countries have now endorsed and embarked upon Open Data initiatives. In the recent </a:t>
            </a:r>
            <a:r>
              <a:rPr lang="en-US" sz="1200" i="1" dirty="0" err="1" smtClean="0">
                <a:ea typeface="Calibri"/>
                <a:cs typeface="Times New Roman"/>
              </a:rPr>
              <a:t>Caricom</a:t>
            </a:r>
            <a:r>
              <a:rPr lang="en-US" sz="1200" i="1" dirty="0" smtClean="0">
                <a:ea typeface="Calibri"/>
                <a:cs typeface="Times New Roman"/>
              </a:rPr>
              <a:t> Implementation Plan published in 2014, there is very little mention of the right to information in the midst of ICT for development plans, which itself is indisputably </a:t>
            </a:r>
            <a:r>
              <a:rPr lang="en-US" sz="1200" i="1" dirty="0" err="1" smtClean="0">
                <a:ea typeface="Calibri"/>
                <a:cs typeface="Times New Roman"/>
              </a:rPr>
              <a:t>neccesary</a:t>
            </a:r>
            <a:r>
              <a:rPr lang="en-US" sz="1200" i="1" dirty="0" smtClean="0">
                <a:ea typeface="Calibri"/>
                <a:cs typeface="Times New Roman"/>
              </a:rPr>
              <a:t>. </a:t>
            </a:r>
            <a:r>
              <a:rPr lang="en-US" sz="1200" i="1" dirty="0" err="1" smtClean="0">
                <a:ea typeface="Calibri"/>
                <a:cs typeface="Times New Roman"/>
              </a:rPr>
              <a:t>Caricom</a:t>
            </a:r>
            <a:r>
              <a:rPr lang="en-US" sz="1200" i="1" dirty="0" smtClean="0">
                <a:ea typeface="Calibri"/>
                <a:cs typeface="Times New Roman"/>
              </a:rPr>
              <a:t> countries’ scant and diminishing regard for FOI is also very apparent in the fact that to date, only Trinidad and Tobago is an OGP member. The author suggests that the  current </a:t>
            </a:r>
            <a:r>
              <a:rPr lang="en-US" sz="1200" i="1" dirty="0">
                <a:ea typeface="Calibri"/>
                <a:cs typeface="Times New Roman"/>
              </a:rPr>
              <a:t>UN-PRAC </a:t>
            </a:r>
            <a:r>
              <a:rPr lang="en-US" sz="1200" i="1" dirty="0" smtClean="0">
                <a:ea typeface="Calibri"/>
                <a:cs typeface="Times New Roman"/>
              </a:rPr>
              <a:t>currently being rolled out in the Pacific by the UNDP could </a:t>
            </a:r>
            <a:r>
              <a:rPr lang="en-US" sz="1200" i="1" dirty="0">
                <a:ea typeface="Calibri"/>
                <a:cs typeface="Times New Roman"/>
              </a:rPr>
              <a:t>be used as a </a:t>
            </a:r>
            <a:r>
              <a:rPr lang="en-US" sz="1200" i="1" dirty="0" smtClean="0">
                <a:ea typeface="Calibri"/>
                <a:cs typeface="Times New Roman"/>
              </a:rPr>
              <a:t>template.</a:t>
            </a:r>
            <a:r>
              <a:rPr lang="en-US" sz="1200" b="1" i="1" dirty="0" smtClean="0">
                <a:ea typeface="Calibri"/>
                <a:cs typeface="Times New Roman"/>
              </a:rPr>
              <a:t> </a:t>
            </a:r>
          </a:p>
          <a:p>
            <a:pPr marL="68580" marR="0" indent="-342900" algn="just">
              <a:lnSpc>
                <a:spcPct val="150000"/>
              </a:lnSpc>
              <a:spcBef>
                <a:spcPts val="0"/>
              </a:spcBef>
              <a:spcAft>
                <a:spcPts val="0"/>
              </a:spcAft>
              <a:buFont typeface="+mj-lt"/>
              <a:buAutoNum type="arabicPeriod"/>
              <a:tabLst>
                <a:tab pos="2552700" algn="l"/>
              </a:tabLst>
            </a:pPr>
            <a:endParaRPr lang="en-US" sz="1200" i="1" dirty="0">
              <a:ea typeface="Calibri"/>
              <a:cs typeface="Times New Roman"/>
            </a:endParaRPr>
          </a:p>
          <a:p>
            <a:pPr marL="0" marR="0" lvl="0" indent="0" algn="just">
              <a:spcBef>
                <a:spcPts val="0"/>
              </a:spcBef>
              <a:spcAft>
                <a:spcPts val="0"/>
              </a:spcAft>
              <a:buNone/>
            </a:pPr>
            <a:r>
              <a:rPr lang="en-US" sz="1200" b="1" dirty="0" smtClean="0">
                <a:solidFill>
                  <a:srgbClr val="000000"/>
                </a:solidFill>
                <a:ea typeface="Calibri"/>
                <a:cs typeface="Calibri"/>
              </a:rPr>
              <a:t>4. Increase the use of technology, such as request tracking software</a:t>
            </a:r>
          </a:p>
          <a:p>
            <a:pPr marR="0" lvl="0" algn="just">
              <a:spcBef>
                <a:spcPts val="0"/>
              </a:spcBef>
              <a:spcAft>
                <a:spcPts val="0"/>
              </a:spcAft>
              <a:buFont typeface="+mj-lt"/>
              <a:buAutoNum type="arabicPeriod"/>
            </a:pPr>
            <a:endParaRPr lang="en-US" sz="1200" b="1" dirty="0">
              <a:solidFill>
                <a:srgbClr val="000000"/>
              </a:solidFill>
              <a:ea typeface="Calibri"/>
              <a:cs typeface="Calibri"/>
            </a:endParaRPr>
          </a:p>
          <a:p>
            <a:pPr marL="0" marR="0" lvl="0" indent="0" algn="just">
              <a:spcBef>
                <a:spcPts val="0"/>
              </a:spcBef>
              <a:spcAft>
                <a:spcPts val="0"/>
              </a:spcAft>
              <a:buNone/>
            </a:pPr>
            <a:r>
              <a:rPr lang="en-US" sz="1200" b="1" dirty="0" smtClean="0">
                <a:solidFill>
                  <a:srgbClr val="000000"/>
                </a:solidFill>
                <a:ea typeface="Calibri"/>
                <a:cs typeface="Calibri"/>
              </a:rPr>
              <a:t>5. Develop more youth centric FOI education strategies</a:t>
            </a:r>
          </a:p>
          <a:p>
            <a:pPr marL="0" marR="0" lvl="0" indent="0" algn="just">
              <a:spcBef>
                <a:spcPts val="0"/>
              </a:spcBef>
              <a:spcAft>
                <a:spcPts val="0"/>
              </a:spcAft>
              <a:buNone/>
            </a:pPr>
            <a:r>
              <a:rPr lang="en-US" sz="1200" i="1" dirty="0">
                <a:ea typeface="Calibri"/>
                <a:cs typeface="Times New Roman"/>
              </a:rPr>
              <a:t>B</a:t>
            </a:r>
            <a:r>
              <a:rPr lang="en-US" sz="1200" i="1" dirty="0" smtClean="0">
                <a:ea typeface="Calibri"/>
                <a:cs typeface="Times New Roman"/>
              </a:rPr>
              <a:t>oth </a:t>
            </a:r>
            <a:r>
              <a:rPr lang="en-US" sz="1200" i="1" dirty="0">
                <a:ea typeface="Calibri"/>
                <a:cs typeface="Times New Roman"/>
              </a:rPr>
              <a:t>UNESCO and Transparency International recently published excellent guidelines on developing youth community radio and empowering youth </a:t>
            </a:r>
            <a:r>
              <a:rPr lang="en-US" sz="1200" i="1" dirty="0" smtClean="0">
                <a:ea typeface="Calibri"/>
                <a:cs typeface="Times New Roman"/>
              </a:rPr>
              <a:t>activism. Young people could be urged to develop stories on development matters in their communities that  directly affect them </a:t>
            </a:r>
            <a:r>
              <a:rPr lang="en-US" sz="1200" i="1" dirty="0" err="1" smtClean="0">
                <a:ea typeface="Calibri"/>
                <a:cs typeface="Times New Roman"/>
              </a:rPr>
              <a:t>iand</a:t>
            </a:r>
            <a:r>
              <a:rPr lang="en-US" sz="1200" i="1" dirty="0" smtClean="0">
                <a:ea typeface="Calibri"/>
                <a:cs typeface="Times New Roman"/>
              </a:rPr>
              <a:t> to use their access to information to learn more about what happens at the government level</a:t>
            </a:r>
            <a:r>
              <a:rPr lang="en-US" sz="1200" i="1" dirty="0" smtClean="0">
                <a:latin typeface="Arial"/>
                <a:ea typeface="Calibri"/>
                <a:cs typeface="Times New Roman"/>
              </a:rPr>
              <a:t>.</a:t>
            </a:r>
          </a:p>
          <a:p>
            <a:pPr marL="228600" marR="0" lvl="0" indent="-228600" algn="just">
              <a:spcBef>
                <a:spcPts val="0"/>
              </a:spcBef>
              <a:spcAft>
                <a:spcPts val="0"/>
              </a:spcAft>
              <a:buFont typeface="+mj-lt"/>
              <a:buAutoNum type="arabicPeriod"/>
            </a:pPr>
            <a:endParaRPr lang="en-US" sz="1200" dirty="0">
              <a:solidFill>
                <a:srgbClr val="000000"/>
              </a:solidFill>
              <a:ea typeface="Calibri"/>
              <a:cs typeface="Calibri"/>
            </a:endParaRPr>
          </a:p>
          <a:p>
            <a:pPr marL="342900" marR="0" lvl="0" indent="-342900" algn="just">
              <a:spcBef>
                <a:spcPts val="0"/>
              </a:spcBef>
              <a:spcAft>
                <a:spcPts val="0"/>
              </a:spcAft>
              <a:buFont typeface="+mj-lt"/>
              <a:buAutoNum type="arabicPeriod"/>
            </a:pPr>
            <a:endParaRPr lang="en-US" sz="1200" dirty="0" smtClean="0">
              <a:solidFill>
                <a:srgbClr val="000000"/>
              </a:solidFill>
              <a:ea typeface="Calibri"/>
              <a:cs typeface="Calibri"/>
            </a:endParaRPr>
          </a:p>
          <a:p>
            <a:pPr marL="0" marR="0" lvl="0" indent="0" algn="just">
              <a:spcBef>
                <a:spcPts val="0"/>
              </a:spcBef>
              <a:spcAft>
                <a:spcPts val="0"/>
              </a:spcAft>
              <a:buNone/>
            </a:pPr>
            <a:r>
              <a:rPr lang="en-US" sz="1200" b="1" dirty="0" smtClean="0">
                <a:solidFill>
                  <a:srgbClr val="000000"/>
                </a:solidFill>
                <a:ea typeface="Calibri"/>
                <a:cs typeface="Calibri"/>
              </a:rPr>
              <a:t>6. Develop more Request </a:t>
            </a:r>
            <a:r>
              <a:rPr lang="en-US" sz="1200" b="1" dirty="0">
                <a:solidFill>
                  <a:srgbClr val="000000"/>
                </a:solidFill>
                <a:ea typeface="Calibri"/>
                <a:cs typeface="Calibri"/>
              </a:rPr>
              <a:t>Assistance </a:t>
            </a:r>
            <a:r>
              <a:rPr lang="en-US" sz="1200" b="1" dirty="0" smtClean="0">
                <a:solidFill>
                  <a:srgbClr val="000000"/>
                </a:solidFill>
                <a:ea typeface="Calibri"/>
                <a:cs typeface="Calibri"/>
              </a:rPr>
              <a:t>portals for the public such as Muck Rock/</a:t>
            </a:r>
            <a:r>
              <a:rPr lang="en-US" sz="1200" b="1" dirty="0" err="1" smtClean="0">
                <a:solidFill>
                  <a:srgbClr val="000000"/>
                </a:solidFill>
                <a:ea typeface="Calibri"/>
                <a:cs typeface="Calibri"/>
              </a:rPr>
              <a:t>WhatDoTheyKnow</a:t>
            </a:r>
            <a:r>
              <a:rPr lang="en-US" sz="1200" b="1" dirty="0" smtClean="0">
                <a:solidFill>
                  <a:srgbClr val="000000"/>
                </a:solidFill>
                <a:ea typeface="Calibri"/>
                <a:cs typeface="Calibri"/>
              </a:rPr>
              <a:t>/</a:t>
            </a:r>
            <a:r>
              <a:rPr lang="en-US" sz="1200" b="1" dirty="0" err="1" smtClean="0">
                <a:solidFill>
                  <a:srgbClr val="000000"/>
                </a:solidFill>
                <a:ea typeface="Calibri"/>
                <a:cs typeface="Calibri"/>
              </a:rPr>
              <a:t>PublishWhatYouFund</a:t>
            </a:r>
            <a:endParaRPr lang="en-US" sz="1200" b="1" dirty="0" smtClean="0">
              <a:solidFill>
                <a:srgbClr val="000000"/>
              </a:solidFill>
              <a:ea typeface="Calibri"/>
              <a:cs typeface="Calibri"/>
            </a:endParaRPr>
          </a:p>
          <a:p>
            <a:pPr marL="228600" marR="0" lvl="0" indent="-228600" algn="just">
              <a:spcBef>
                <a:spcPts val="0"/>
              </a:spcBef>
              <a:spcAft>
                <a:spcPts val="0"/>
              </a:spcAft>
              <a:buFont typeface="+mj-lt"/>
              <a:buAutoNum type="arabicPeriod"/>
            </a:pPr>
            <a:endParaRPr lang="en-US" sz="1200" b="1" dirty="0" smtClean="0">
              <a:solidFill>
                <a:srgbClr val="000000"/>
              </a:solidFill>
              <a:ea typeface="Calibri"/>
              <a:cs typeface="Calibri"/>
            </a:endParaRPr>
          </a:p>
          <a:p>
            <a:pPr algn="just">
              <a:buFont typeface="+mj-lt"/>
              <a:buAutoNum type="arabicPeriod"/>
            </a:pPr>
            <a:endParaRPr lang="en-US" sz="1200" dirty="0"/>
          </a:p>
        </p:txBody>
      </p:sp>
      <p:sp>
        <p:nvSpPr>
          <p:cNvPr id="3" name="Date Placeholder 2"/>
          <p:cNvSpPr>
            <a:spLocks noGrp="1"/>
          </p:cNvSpPr>
          <p:nvPr>
            <p:ph type="dt" sz="half" idx="10"/>
          </p:nvPr>
        </p:nvSpPr>
        <p:spPr/>
        <p:txBody>
          <a:bodyPr/>
          <a:lstStyle/>
          <a:p>
            <a:r>
              <a:rPr lang="en-US" sz="800" dirty="0" smtClean="0"/>
              <a:t>2/13/2015</a:t>
            </a:r>
            <a:endParaRPr lang="en-US" sz="800" dirty="0"/>
          </a:p>
        </p:txBody>
      </p:sp>
      <p:sp>
        <p:nvSpPr>
          <p:cNvPr id="4" name="Footer Placeholder 3"/>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5" name="Slide Number Placeholder 4"/>
          <p:cNvSpPr>
            <a:spLocks noGrp="1"/>
          </p:cNvSpPr>
          <p:nvPr>
            <p:ph type="sldNum" sz="quarter" idx="12"/>
          </p:nvPr>
        </p:nvSpPr>
        <p:spPr/>
        <p:txBody>
          <a:bodyPr/>
          <a:lstStyle/>
          <a:p>
            <a:fld id="{5E0E4570-3A7A-4AF5-B148-F01E30562DC2}" type="slidenum">
              <a:rPr lang="en-US" smtClean="0"/>
              <a:t>17</a:t>
            </a:fld>
            <a:endParaRPr lang="en-US"/>
          </a:p>
        </p:txBody>
      </p:sp>
    </p:spTree>
    <p:extLst>
      <p:ext uri="{BB962C8B-B14F-4D97-AF65-F5344CB8AC3E}">
        <p14:creationId xmlns:p14="http://schemas.microsoft.com/office/powerpoint/2010/main" val="3775263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lstStyle/>
          <a:p>
            <a:pPr algn="ctr"/>
            <a:r>
              <a:rPr lang="en-US" sz="1400" b="1" dirty="0" smtClean="0"/>
              <a:t>JOURNALISM POINTS</a:t>
            </a:r>
            <a:endParaRPr lang="en-US" sz="1400" b="1" dirty="0"/>
          </a:p>
        </p:txBody>
      </p:sp>
      <p:sp>
        <p:nvSpPr>
          <p:cNvPr id="3" name="Content Placeholder 2"/>
          <p:cNvSpPr>
            <a:spLocks noGrp="1"/>
          </p:cNvSpPr>
          <p:nvPr>
            <p:ph idx="1"/>
          </p:nvPr>
        </p:nvSpPr>
        <p:spPr/>
        <p:txBody>
          <a:bodyPr>
            <a:normAutofit/>
          </a:bodyPr>
          <a:lstStyle/>
          <a:p>
            <a:pPr algn="just"/>
            <a:r>
              <a:rPr lang="en-US" sz="1200" dirty="0" smtClean="0"/>
              <a:t>Social media and the implications for Press Freedom</a:t>
            </a:r>
          </a:p>
          <a:p>
            <a:pPr algn="just"/>
            <a:endParaRPr lang="en-US" sz="1200" dirty="0"/>
          </a:p>
          <a:p>
            <a:pPr algn="just"/>
            <a:r>
              <a:rPr lang="en-US" sz="1200" dirty="0" smtClean="0"/>
              <a:t>Barrett Brown and sharing a hyperlink (re suspicious government activity) that ultimately disclosed to those who used it documents with the personal info of private citizens held in a government database. Not convicted of the use of the hyperlink but of threatening an FBI agent. Still, was held in jail for 2 years until trial in 2015 and so people are concerned that this tactic may be used to make scapegoats of journalists and ultimately, press freedom.</a:t>
            </a:r>
          </a:p>
          <a:p>
            <a:pPr algn="just"/>
            <a:endParaRPr lang="en-US" sz="1200" dirty="0"/>
          </a:p>
          <a:p>
            <a:pPr algn="just"/>
            <a:r>
              <a:rPr lang="en-US" sz="1200" dirty="0" smtClean="0"/>
              <a:t>National </a:t>
            </a:r>
            <a:r>
              <a:rPr lang="en-US" sz="1200" dirty="0" err="1" smtClean="0"/>
              <a:t>WhistleBlower</a:t>
            </a:r>
            <a:r>
              <a:rPr lang="en-US" sz="1200" dirty="0" smtClean="0"/>
              <a:t> Center – Article “Bipartisan Group of Senators Launches </a:t>
            </a:r>
            <a:r>
              <a:rPr lang="en-US" sz="1200" dirty="0" err="1" smtClean="0"/>
              <a:t>WhistleBlower</a:t>
            </a:r>
            <a:r>
              <a:rPr lang="en-US" sz="1200" dirty="0" smtClean="0"/>
              <a:t> Protection Caucus”</a:t>
            </a:r>
            <a:endParaRPr lang="en-US" sz="1200" dirty="0"/>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18</a:t>
            </a:fld>
            <a:endParaRPr lang="en-US"/>
          </a:p>
        </p:txBody>
      </p:sp>
    </p:spTree>
    <p:extLst>
      <p:ext uri="{BB962C8B-B14F-4D97-AF65-F5344CB8AC3E}">
        <p14:creationId xmlns:p14="http://schemas.microsoft.com/office/powerpoint/2010/main" val="4288791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38912"/>
          </a:xfrm>
        </p:spPr>
        <p:txBody>
          <a:bodyPr>
            <a:normAutofit/>
          </a:bodyPr>
          <a:lstStyle/>
          <a:p>
            <a:pPr algn="ctr"/>
            <a:r>
              <a:rPr lang="en-US" sz="1400" b="1" dirty="0" smtClean="0">
                <a:solidFill>
                  <a:schemeClr val="tx1"/>
                </a:solidFill>
              </a:rPr>
              <a:t>Fig. 1   STATUS OF FOI &amp; RELATED LAWS IN THE CARIBBEAN</a:t>
            </a:r>
            <a:endParaRPr lang="en-US" sz="1400" b="1" dirty="0">
              <a:solidFill>
                <a:schemeClr val="tx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25521"/>
              </p:ext>
            </p:extLst>
          </p:nvPr>
        </p:nvGraphicFramePr>
        <p:xfrm>
          <a:off x="533402" y="1066800"/>
          <a:ext cx="8229597" cy="5563363"/>
        </p:xfrm>
        <a:graphic>
          <a:graphicData uri="http://schemas.openxmlformats.org/drawingml/2006/table">
            <a:tbl>
              <a:tblPr firstRow="1" firstCol="1" bandRow="1"/>
              <a:tblGrid>
                <a:gridCol w="2138782"/>
                <a:gridCol w="1039671"/>
                <a:gridCol w="1205178"/>
                <a:gridCol w="1548078"/>
                <a:gridCol w="1531622"/>
                <a:gridCol w="766266"/>
              </a:tblGrid>
              <a:tr h="379743">
                <a:tc>
                  <a:txBody>
                    <a:bodyPr/>
                    <a:lstStyle/>
                    <a:p>
                      <a:pPr marL="0" marR="0" algn="ctr">
                        <a:lnSpc>
                          <a:spcPct val="115000"/>
                        </a:lnSpc>
                        <a:spcBef>
                          <a:spcPts val="0"/>
                        </a:spcBef>
                        <a:spcAft>
                          <a:spcPts val="0"/>
                        </a:spcAft>
                      </a:pPr>
                      <a:r>
                        <a:rPr lang="en-US" sz="1000" b="1" kern="1200" dirty="0">
                          <a:solidFill>
                            <a:srgbClr val="000000"/>
                          </a:solidFill>
                          <a:effectLst/>
                          <a:latin typeface="Calibri"/>
                          <a:ea typeface="Calibri"/>
                          <a:cs typeface="Times New Roman"/>
                        </a:rPr>
                        <a:t>COUNTRY</a:t>
                      </a:r>
                      <a:endParaRPr lang="en-US" sz="1000" dirty="0">
                        <a:effectLst/>
                        <a:latin typeface="Calibri"/>
                        <a:ea typeface="Calibri"/>
                        <a:cs typeface="Times New Roman"/>
                      </a:endParaRPr>
                    </a:p>
                    <a:p>
                      <a:pPr marL="0" marR="0" algn="ctr">
                        <a:lnSpc>
                          <a:spcPts val="1470"/>
                        </a:lnSpc>
                        <a:spcBef>
                          <a:spcPts val="0"/>
                        </a:spcBef>
                        <a:spcAft>
                          <a:spcPts val="0"/>
                        </a:spcAft>
                      </a:pPr>
                      <a:r>
                        <a:rPr lang="en-US" sz="1000" b="1" kern="1200" dirty="0">
                          <a:solidFill>
                            <a:srgbClr val="000000"/>
                          </a:solidFill>
                          <a:effectLst/>
                          <a:latin typeface="Calibri"/>
                          <a:ea typeface="Calibri"/>
                          <a:cs typeface="Times New Roman"/>
                        </a:rPr>
                        <a:t> </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470"/>
                        </a:lnSpc>
                        <a:spcBef>
                          <a:spcPts val="0"/>
                        </a:spcBef>
                        <a:spcAft>
                          <a:spcPts val="0"/>
                        </a:spcAft>
                      </a:pPr>
                      <a:r>
                        <a:rPr lang="en-US" sz="1000" b="1" kern="1200" dirty="0">
                          <a:solidFill>
                            <a:srgbClr val="000000"/>
                          </a:solidFill>
                          <a:effectLst/>
                          <a:latin typeface="Calibri"/>
                          <a:ea typeface="Calibri"/>
                          <a:cs typeface="Times New Roman"/>
                        </a:rPr>
                        <a:t>FOI LAW</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b="1" kern="1200" dirty="0">
                          <a:solidFill>
                            <a:srgbClr val="000000"/>
                          </a:solidFill>
                          <a:effectLst/>
                          <a:latin typeface="Calibri"/>
                          <a:ea typeface="Calibri"/>
                          <a:cs typeface="Times New Roman"/>
                        </a:rPr>
                        <a:t>COMPLIANCE</a:t>
                      </a:r>
                      <a:endParaRPr lang="en-US" sz="1000" dirty="0">
                        <a:effectLst/>
                        <a:latin typeface="Calibri"/>
                        <a:ea typeface="Calibri"/>
                        <a:cs typeface="Times New Roman"/>
                      </a:endParaRPr>
                    </a:p>
                    <a:p>
                      <a:pPr marL="0" marR="0" algn="ctr">
                        <a:lnSpc>
                          <a:spcPts val="1470"/>
                        </a:lnSpc>
                        <a:spcBef>
                          <a:spcPts val="0"/>
                        </a:spcBef>
                        <a:spcAft>
                          <a:spcPts val="0"/>
                        </a:spcAft>
                      </a:pPr>
                      <a:r>
                        <a:rPr lang="en-US" sz="1000" b="1" kern="1200" dirty="0">
                          <a:solidFill>
                            <a:srgbClr val="000000"/>
                          </a:solidFill>
                          <a:effectLst/>
                          <a:latin typeface="Calibri"/>
                          <a:ea typeface="Calibri"/>
                          <a:cs typeface="Times New Roman"/>
                        </a:rPr>
                        <a:t>&amp; APPEALS</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3">
                  <a:txBody>
                    <a:bodyPr/>
                    <a:lstStyle/>
                    <a:p>
                      <a:pPr marL="0" marR="0" algn="ctr">
                        <a:lnSpc>
                          <a:spcPct val="115000"/>
                        </a:lnSpc>
                        <a:spcBef>
                          <a:spcPts val="0"/>
                        </a:spcBef>
                        <a:spcAft>
                          <a:spcPts val="0"/>
                        </a:spcAft>
                      </a:pPr>
                      <a:r>
                        <a:rPr lang="en-US" sz="1000" b="1" kern="1200" dirty="0">
                          <a:solidFill>
                            <a:srgbClr val="000000"/>
                          </a:solidFill>
                          <a:effectLst/>
                          <a:latin typeface="Calibri"/>
                          <a:ea typeface="Calibri"/>
                          <a:cs typeface="Times New Roman"/>
                        </a:rPr>
                        <a:t>LEGISLATIVE</a:t>
                      </a:r>
                      <a:endParaRPr lang="en-US" sz="1000" dirty="0">
                        <a:effectLst/>
                        <a:latin typeface="Calibri"/>
                        <a:ea typeface="Calibri"/>
                        <a:cs typeface="Times New Roman"/>
                      </a:endParaRPr>
                    </a:p>
                    <a:p>
                      <a:pPr marL="0" marR="0" algn="ctr">
                        <a:lnSpc>
                          <a:spcPts val="1470"/>
                        </a:lnSpc>
                        <a:spcBef>
                          <a:spcPts val="0"/>
                        </a:spcBef>
                        <a:spcAft>
                          <a:spcPts val="0"/>
                        </a:spcAft>
                      </a:pPr>
                      <a:r>
                        <a:rPr lang="en-US" sz="1000" b="1" kern="1200" dirty="0">
                          <a:solidFill>
                            <a:srgbClr val="000000"/>
                          </a:solidFill>
                          <a:effectLst/>
                          <a:latin typeface="Calibri"/>
                          <a:ea typeface="Calibri"/>
                          <a:cs typeface="Times New Roman"/>
                        </a:rPr>
                        <a:t> FRAMEWORK</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r>
              <a:tr h="541664">
                <a:tc>
                  <a:txBody>
                    <a:bodyPr/>
                    <a:lstStyle/>
                    <a:p>
                      <a:pPr marL="228600" marR="0">
                        <a:lnSpc>
                          <a:spcPct val="115000"/>
                        </a:lnSpc>
                        <a:spcBef>
                          <a:spcPts val="0"/>
                        </a:spcBef>
                        <a:spcAft>
                          <a:spcPts val="0"/>
                        </a:spcAft>
                      </a:pPr>
                      <a:r>
                        <a:rPr lang="en-US" sz="1000" kern="1200" dirty="0">
                          <a:solidFill>
                            <a:srgbClr val="000000"/>
                          </a:solidFill>
                          <a:effectLst/>
                          <a:latin typeface="Calibri"/>
                          <a:ea typeface="Calibri"/>
                          <a:cs typeface="Times New Roman"/>
                        </a:rPr>
                        <a:t> </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b="1" kern="1200">
                          <a:solidFill>
                            <a:srgbClr val="000000"/>
                          </a:solidFill>
                          <a:effectLst/>
                          <a:latin typeface="Calibri"/>
                          <a:ea typeface="Calibri"/>
                          <a:cs typeface="Times New Roman"/>
                        </a:rPr>
                        <a:t> </a:t>
                      </a:r>
                      <a:endParaRPr lang="en-US" sz="1000">
                        <a:effectLst/>
                        <a:latin typeface="Calibri"/>
                        <a:ea typeface="Calibri"/>
                        <a:cs typeface="Times New Roman"/>
                      </a:endParaRPr>
                    </a:p>
                    <a:p>
                      <a:pPr marL="0" marR="0" algn="ctr">
                        <a:lnSpc>
                          <a:spcPct val="115000"/>
                        </a:lnSpc>
                        <a:spcBef>
                          <a:spcPts val="0"/>
                        </a:spcBef>
                        <a:spcAft>
                          <a:spcPts val="0"/>
                        </a:spcAft>
                      </a:pPr>
                      <a:r>
                        <a:rPr lang="en-US" sz="1000" b="1" kern="1200">
                          <a:solidFill>
                            <a:srgbClr val="000000"/>
                          </a:solidFill>
                          <a:effectLst/>
                          <a:latin typeface="Calibri"/>
                          <a:ea typeface="Calibri"/>
                          <a:cs typeface="Times New Roman"/>
                        </a:rPr>
                        <a:t> </a:t>
                      </a:r>
                      <a:endParaRPr lang="en-US" sz="1000">
                        <a:effectLst/>
                        <a:latin typeface="Calibri"/>
                        <a:ea typeface="Calibri"/>
                        <a:cs typeface="Times New Roman"/>
                      </a:endParaRPr>
                    </a:p>
                    <a:p>
                      <a:pPr marL="0" marR="0" algn="ctr">
                        <a:lnSpc>
                          <a:spcPct val="115000"/>
                        </a:lnSpc>
                        <a:spcBef>
                          <a:spcPts val="0"/>
                        </a:spcBef>
                        <a:spcAft>
                          <a:spcPts val="0"/>
                        </a:spcAft>
                      </a:pPr>
                      <a:r>
                        <a:rPr lang="en-US" sz="1000" b="1" kern="1200">
                          <a:solidFill>
                            <a:srgbClr val="000000"/>
                          </a:solidFill>
                          <a:effectLst/>
                          <a:latin typeface="Calibri"/>
                          <a:ea typeface="Calibri"/>
                          <a:cs typeface="Times New Roman"/>
                        </a:rPr>
                        <a:t> </a:t>
                      </a:r>
                      <a:endParaRPr lang="en-US" sz="10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000" kern="1200" dirty="0">
                          <a:solidFill>
                            <a:srgbClr val="000000"/>
                          </a:solidFill>
                          <a:effectLst/>
                          <a:latin typeface="Calibri"/>
                          <a:ea typeface="Calibri"/>
                          <a:cs typeface="Times New Roman"/>
                        </a:rPr>
                        <a:t> </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kern="1200" dirty="0">
                          <a:solidFill>
                            <a:srgbClr val="000000"/>
                          </a:solidFill>
                          <a:effectLst/>
                          <a:latin typeface="Calibri"/>
                          <a:ea typeface="Calibri"/>
                          <a:cs typeface="Times New Roman"/>
                        </a:rPr>
                        <a:t>Privacy/Data Protection Act</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kern="1200" dirty="0">
                          <a:solidFill>
                            <a:srgbClr val="000000"/>
                          </a:solidFill>
                          <a:effectLst/>
                          <a:latin typeface="Calibri"/>
                          <a:ea typeface="Calibri"/>
                          <a:cs typeface="Times New Roman"/>
                        </a:rPr>
                        <a:t>Whistleblower</a:t>
                      </a:r>
                      <a:endParaRPr lang="en-US" sz="1000" dirty="0">
                        <a:effectLst/>
                        <a:latin typeface="Calibri"/>
                        <a:ea typeface="Calibri"/>
                        <a:cs typeface="Times New Roman"/>
                      </a:endParaRPr>
                    </a:p>
                    <a:p>
                      <a:pPr marL="0" marR="0" algn="ctr">
                        <a:lnSpc>
                          <a:spcPct val="115000"/>
                        </a:lnSpc>
                        <a:spcBef>
                          <a:spcPts val="0"/>
                        </a:spcBef>
                        <a:spcAft>
                          <a:spcPts val="0"/>
                        </a:spcAft>
                      </a:pPr>
                      <a:r>
                        <a:rPr lang="en-US" sz="1000" kern="1200" dirty="0">
                          <a:solidFill>
                            <a:srgbClr val="000000"/>
                          </a:solidFill>
                          <a:effectLst/>
                          <a:latin typeface="Calibri"/>
                          <a:ea typeface="Calibri"/>
                          <a:cs typeface="Times New Roman"/>
                        </a:rPr>
                        <a:t> Act</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kern="1200" dirty="0">
                          <a:solidFill>
                            <a:srgbClr val="000000"/>
                          </a:solidFill>
                          <a:effectLst/>
                          <a:latin typeface="Calibri"/>
                          <a:ea typeface="Calibri"/>
                          <a:cs typeface="Times New Roman"/>
                        </a:rPr>
                        <a:t>Official Secrets</a:t>
                      </a:r>
                      <a:endParaRPr lang="en-US" sz="1000" dirty="0">
                        <a:effectLst/>
                        <a:latin typeface="Calibri"/>
                        <a:ea typeface="Calibri"/>
                        <a:cs typeface="Times New Roman"/>
                      </a:endParaRPr>
                    </a:p>
                    <a:p>
                      <a:pPr marL="0" marR="0" algn="ctr">
                        <a:lnSpc>
                          <a:spcPct val="115000"/>
                        </a:lnSpc>
                        <a:spcBef>
                          <a:spcPts val="0"/>
                        </a:spcBef>
                        <a:spcAft>
                          <a:spcPts val="0"/>
                        </a:spcAft>
                      </a:pPr>
                      <a:r>
                        <a:rPr lang="en-US" sz="1000" kern="1200" dirty="0">
                          <a:solidFill>
                            <a:srgbClr val="000000"/>
                          </a:solidFill>
                          <a:effectLst/>
                          <a:latin typeface="Calibri"/>
                          <a:ea typeface="Calibri"/>
                          <a:cs typeface="Times New Roman"/>
                        </a:rPr>
                        <a:t> Act</a:t>
                      </a:r>
                      <a:endParaRPr lang="en-US" sz="10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99791">
                <a:tc>
                  <a:txBody>
                    <a:bodyPr/>
                    <a:lstStyle/>
                    <a:p>
                      <a:pPr marL="0" marR="0">
                        <a:lnSpc>
                          <a:spcPct val="115000"/>
                        </a:lnSpc>
                        <a:spcBef>
                          <a:spcPts val="0"/>
                        </a:spcBef>
                        <a:spcAft>
                          <a:spcPts val="0"/>
                        </a:spcAft>
                      </a:pPr>
                      <a:r>
                        <a:rPr lang="en-US" sz="1100" b="1" kern="1200" dirty="0" smtClean="0">
                          <a:solidFill>
                            <a:srgbClr val="000000"/>
                          </a:solidFill>
                          <a:effectLst/>
                          <a:latin typeface="Calibri"/>
                          <a:ea typeface="Calibri"/>
                          <a:cs typeface="Times New Roman"/>
                        </a:rPr>
                        <a:t>1.</a:t>
                      </a:r>
                      <a:r>
                        <a:rPr lang="en-US" sz="1100" b="1" kern="1200" baseline="0" dirty="0" smtClean="0">
                          <a:solidFill>
                            <a:srgbClr val="000000"/>
                          </a:solidFill>
                          <a:effectLst/>
                          <a:latin typeface="Calibri"/>
                          <a:ea typeface="Calibri"/>
                          <a:cs typeface="Times New Roman"/>
                        </a:rPr>
                        <a:t> B</a:t>
                      </a:r>
                      <a:r>
                        <a:rPr lang="en-US" sz="1100" b="1" kern="1200" dirty="0" smtClean="0">
                          <a:solidFill>
                            <a:srgbClr val="000000"/>
                          </a:solidFill>
                          <a:effectLst/>
                          <a:latin typeface="Calibri"/>
                          <a:ea typeface="Calibri"/>
                          <a:cs typeface="Times New Roman"/>
                        </a:rPr>
                        <a:t>elize</a:t>
                      </a:r>
                      <a:endParaRPr lang="en-US" sz="1100" b="1" dirty="0">
                        <a:effectLst/>
                        <a:latin typeface="Calibri"/>
                        <a:ea typeface="Calibri"/>
                        <a:cs typeface="Times New Roman"/>
                      </a:endParaRPr>
                    </a:p>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 </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FOIAct, 1994/2000</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Ombudsman</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2. Trinidad &amp; Tobago</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FOI 1999</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Ombudsman</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Data Protection Act, 2011</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3. Jamaica</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ATI Act, 2002</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Appeal Tribunal</a:t>
                      </a:r>
                      <a:endParaRPr lang="en-US" sz="1100" dirty="0">
                        <a:effectLst/>
                        <a:latin typeface="Calibri"/>
                        <a:ea typeface="Calibri"/>
                        <a:cs typeface="Times New Roman"/>
                      </a:endParaRPr>
                    </a:p>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Protected Disclosure Act, 2010</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04714">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4. St Vincent</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FOI Act, 2003</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High Court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Privacy Act, 2003</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34619">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5. Antigua</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FOI Act, 2004</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IC (appt’ed)</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6. Cayman Islands</a:t>
                      </a:r>
                      <a:endParaRPr lang="en-US" sz="1100" b="1" dirty="0">
                        <a:effectLst/>
                        <a:latin typeface="Calibri"/>
                        <a:ea typeface="Calibri"/>
                        <a:cs typeface="Times New Roman"/>
                      </a:endParaRPr>
                    </a:p>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 </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FOI Act, 2007</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IC (appt’ed)</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Data Protection Bill Working Group</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7. Bermuda</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Public ATI Act, 2010</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IC ( to be appt’ed)</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nSpc>
                          <a:spcPct val="115000"/>
                        </a:lnSpc>
                      </a:pPr>
                      <a:endParaRPr lang="en-US" sz="1100" dirty="0">
                        <a:effectLst/>
                        <a:latin typeface="Calibri"/>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04714">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8. Guyana</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ATI Act, 2011</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IC (appt’ed)</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9. Bahamas</a:t>
                      </a:r>
                      <a:endParaRPr lang="en-US" sz="1100" b="1" dirty="0">
                        <a:effectLst/>
                        <a:latin typeface="Calibri"/>
                        <a:ea typeface="Calibri"/>
                        <a:cs typeface="Times New Roman"/>
                      </a:endParaRPr>
                    </a:p>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 </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FOI Bill, 2012 </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Data Protection Act, 2007</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10. Barbados </a:t>
                      </a:r>
                      <a:endParaRPr lang="en-US" sz="1100" b="1" dirty="0">
                        <a:effectLst/>
                        <a:latin typeface="Calibri"/>
                        <a:ea typeface="Calibri"/>
                        <a:cs typeface="Times New Roman"/>
                      </a:endParaRPr>
                    </a:p>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 </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FOI Bill, 2008 </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Data Protection Act, 2005</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04714">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11. Grenada</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FOI Bill</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594867">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12. St Kitts</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FO Bill, 2006</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Privacy and Personal Data Protection Bill, 2012</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99791">
                <a:tc>
                  <a:txBody>
                    <a:bodyPr/>
                    <a:lstStyle/>
                    <a:p>
                      <a:pPr marL="0" marR="0">
                        <a:lnSpc>
                          <a:spcPct val="115000"/>
                        </a:lnSpc>
                        <a:spcBef>
                          <a:spcPts val="0"/>
                        </a:spcBef>
                        <a:spcAft>
                          <a:spcPts val="0"/>
                        </a:spcAft>
                      </a:pPr>
                      <a:r>
                        <a:rPr lang="en-US" sz="1100" b="1" kern="1200" dirty="0">
                          <a:solidFill>
                            <a:srgbClr val="000000"/>
                          </a:solidFill>
                          <a:effectLst/>
                          <a:latin typeface="Calibri"/>
                          <a:ea typeface="Calibri"/>
                          <a:cs typeface="Times New Roman"/>
                        </a:rPr>
                        <a:t>13. St Lucia</a:t>
                      </a:r>
                      <a:endParaRPr lang="en-US" sz="1100" b="1" dirty="0">
                        <a:effectLst/>
                        <a:latin typeface="Calibri"/>
                        <a:ea typeface="Calibri"/>
                        <a:cs typeface="Times New Roman"/>
                      </a:endParaRPr>
                    </a:p>
                    <a:p>
                      <a:pPr marL="228600" marR="0">
                        <a:lnSpc>
                          <a:spcPct val="115000"/>
                        </a:lnSpc>
                        <a:spcBef>
                          <a:spcPts val="0"/>
                        </a:spcBef>
                        <a:spcAft>
                          <a:spcPts val="0"/>
                        </a:spcAft>
                      </a:pPr>
                      <a:r>
                        <a:rPr lang="en-US" sz="1100" b="1" kern="1200" dirty="0">
                          <a:solidFill>
                            <a:srgbClr val="000000"/>
                          </a:solidFill>
                          <a:effectLst/>
                          <a:latin typeface="Calibri"/>
                          <a:ea typeface="Calibri"/>
                          <a:cs typeface="Times New Roman"/>
                        </a:rPr>
                        <a:t> </a:t>
                      </a:r>
                      <a:endParaRPr lang="en-US" sz="1100" b="1"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FOI Bill</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1100" kern="1200" dirty="0">
                          <a:solidFill>
                            <a:srgbClr val="000000"/>
                          </a:solidFill>
                          <a:effectLst/>
                          <a:latin typeface="Calibri"/>
                          <a:ea typeface="Calibri"/>
                          <a:cs typeface="Times New Roman"/>
                        </a:rPr>
                        <a:t>_____</a:t>
                      </a:r>
                      <a:endParaRPr lang="en-US" sz="1100" dirty="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a:solidFill>
                            <a:srgbClr val="000000"/>
                          </a:solidFill>
                          <a:effectLst/>
                          <a:latin typeface="Calibri"/>
                          <a:ea typeface="Calibri"/>
                          <a:cs typeface="Times New Roman"/>
                        </a:rPr>
                        <a:t>Privacy and Data Protection Bill, 2007</a:t>
                      </a:r>
                      <a:endParaRPr lang="en-US" sz="110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kern="1200">
                          <a:solidFill>
                            <a:srgbClr val="000000"/>
                          </a:solidFill>
                          <a:effectLst/>
                          <a:latin typeface="Calibri"/>
                          <a:ea typeface="Calibri"/>
                          <a:cs typeface="Times New Roman"/>
                        </a:rPr>
                        <a:t>_____</a:t>
                      </a:r>
                      <a:endParaRPr lang="en-US" sz="1100">
                        <a:effectLst/>
                        <a:latin typeface="Calibri"/>
                        <a:ea typeface="Calibri"/>
                        <a:cs typeface="Times New Roman"/>
                      </a:endParaRPr>
                    </a:p>
                  </a:txBody>
                  <a:tcPr marL="30480" marR="304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kern="1200" dirty="0">
                          <a:solidFill>
                            <a:srgbClr val="000000"/>
                          </a:solidFill>
                          <a:effectLst/>
                          <a:latin typeface="Calibri"/>
                          <a:ea typeface="Calibri"/>
                          <a:cs typeface="Times New Roman"/>
                        </a:rPr>
                        <a:t> </a:t>
                      </a:r>
                      <a:endParaRPr lang="en-US" sz="1100" dirty="0">
                        <a:effectLst/>
                        <a:latin typeface="Calibri"/>
                        <a:ea typeface="Calibri"/>
                        <a:cs typeface="Times New Roman"/>
                      </a:endParaRPr>
                    </a:p>
                  </a:txBody>
                  <a:tcPr marL="30480" marR="304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bl>
          </a:graphicData>
        </a:graphic>
      </p:graphicFrame>
      <p:sp>
        <p:nvSpPr>
          <p:cNvPr id="4" name="Date Placeholder 3"/>
          <p:cNvSpPr>
            <a:spLocks noGrp="1"/>
          </p:cNvSpPr>
          <p:nvPr>
            <p:ph type="dt" sz="half" idx="10"/>
          </p:nvPr>
        </p:nvSpPr>
        <p:spPr>
          <a:xfrm>
            <a:off x="457200" y="6477000"/>
            <a:ext cx="2133600" cy="244475"/>
          </a:xfrm>
        </p:spPr>
        <p:txBody>
          <a:bodyPr/>
          <a:lstStyle/>
          <a:p>
            <a:r>
              <a:rPr lang="en-US" sz="800" dirty="0" smtClean="0"/>
              <a:t>2/13/2015</a:t>
            </a:r>
            <a:endParaRPr lang="en-US" sz="800" dirty="0"/>
          </a:p>
        </p:txBody>
      </p:sp>
      <p:sp>
        <p:nvSpPr>
          <p:cNvPr id="5" name="Footer Placeholder 4"/>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2</a:t>
            </a:fld>
            <a:endParaRPr lang="en-US"/>
          </a:p>
        </p:txBody>
      </p:sp>
    </p:spTree>
    <p:extLst>
      <p:ext uri="{BB962C8B-B14F-4D97-AF65-F5344CB8AC3E}">
        <p14:creationId xmlns:p14="http://schemas.microsoft.com/office/powerpoint/2010/main" val="4287893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438912"/>
          </a:xfrm>
        </p:spPr>
        <p:txBody>
          <a:bodyPr>
            <a:normAutofit/>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p>
        </p:txBody>
      </p:sp>
      <p:sp>
        <p:nvSpPr>
          <p:cNvPr id="3" name="Content Placeholder 2"/>
          <p:cNvSpPr>
            <a:spLocks noGrp="1"/>
          </p:cNvSpPr>
          <p:nvPr>
            <p:ph idx="1"/>
          </p:nvPr>
        </p:nvSpPr>
        <p:spPr>
          <a:xfrm>
            <a:off x="381000" y="990600"/>
            <a:ext cx="8229600" cy="5181600"/>
          </a:xfrm>
        </p:spPr>
        <p:txBody>
          <a:bodyPr/>
          <a:lstStyle/>
          <a:p>
            <a:pPr marL="0" indent="0" algn="ctr">
              <a:buNone/>
            </a:pPr>
            <a:r>
              <a:rPr lang="en-US" sz="1200" b="1" dirty="0" smtClean="0"/>
              <a:t>A SUMMARY</a:t>
            </a:r>
          </a:p>
          <a:p>
            <a:pPr marL="0" indent="0">
              <a:buNone/>
            </a:pPr>
            <a:endParaRPr lang="en-US" sz="1200" dirty="0" smtClean="0"/>
          </a:p>
          <a:p>
            <a:pPr marL="0" indent="0">
              <a:buNone/>
            </a:pPr>
            <a:endParaRPr lang="en-US" sz="1200" dirty="0" smtClean="0"/>
          </a:p>
          <a:p>
            <a:pPr>
              <a:buFont typeface="Wingdings" panose="05000000000000000000" pitchFamily="2" charset="2"/>
              <a:buChar char="Ø"/>
            </a:pPr>
            <a:r>
              <a:rPr lang="en-US" sz="1200" dirty="0" smtClean="0"/>
              <a:t>Of the 20 Caribbean countries, 8 have FOI laws (Belize, Trinidad and Tobago, Jamaica, St. Vincent, Antigua, Cayman Islands, Bermuda, Guyana), 5 have drafted Bills (the Bahamas, Barbados, Grenada, St. Kitts, St. Lucia) and 7 have no laws at all (Montserrat, Dominica, Suriname, Haiti, Turks and Caicos, Anguilla, British Virgin Islands);</a:t>
            </a:r>
          </a:p>
          <a:p>
            <a:pPr>
              <a:buFont typeface="Wingdings" panose="05000000000000000000" pitchFamily="2" charset="2"/>
              <a:buChar char="Ø"/>
            </a:pPr>
            <a:endParaRPr lang="en-US" sz="1200" dirty="0" smtClean="0"/>
          </a:p>
          <a:p>
            <a:pPr marL="0" indent="0">
              <a:buNone/>
            </a:pPr>
            <a:endParaRPr lang="en-US" sz="1200" dirty="0"/>
          </a:p>
          <a:p>
            <a:pPr>
              <a:buFont typeface="Wingdings" panose="05000000000000000000" pitchFamily="2" charset="2"/>
              <a:buChar char="Ø"/>
            </a:pPr>
            <a:r>
              <a:rPr lang="en-US" sz="1200" dirty="0" smtClean="0"/>
              <a:t>Except for Bermuda, of the 8 countries with FOI Laws, 7 are operational having appointed either an FOI Commissioner, a dual function Ombudsman, and in the case of Jamaica, an Appeals Tribunal;</a:t>
            </a:r>
          </a:p>
          <a:p>
            <a:pPr>
              <a:buFont typeface="Wingdings" panose="05000000000000000000" pitchFamily="2" charset="2"/>
              <a:buChar char="Ø"/>
            </a:pPr>
            <a:endParaRPr lang="en-US" sz="1200" dirty="0" smtClean="0"/>
          </a:p>
          <a:p>
            <a:pPr>
              <a:buFont typeface="Wingdings" panose="05000000000000000000" pitchFamily="2" charset="2"/>
              <a:buChar char="Ø"/>
            </a:pPr>
            <a:endParaRPr lang="en-US" sz="1200" dirty="0" smtClean="0"/>
          </a:p>
          <a:p>
            <a:pPr lvl="0" fontAlgn="t">
              <a:lnSpc>
                <a:spcPct val="115000"/>
              </a:lnSpc>
              <a:spcBef>
                <a:spcPts val="0"/>
              </a:spcBef>
              <a:buClr>
                <a:srgbClr val="DEAE00"/>
              </a:buClr>
              <a:buFont typeface="Wingdings" panose="05000000000000000000" pitchFamily="2" charset="2"/>
              <a:buChar char="Ø"/>
            </a:pPr>
            <a:r>
              <a:rPr lang="en-US" sz="1200" dirty="0" smtClean="0"/>
              <a:t>Of the 7 countries with no laws at all, </a:t>
            </a:r>
            <a:r>
              <a:rPr lang="en-US" sz="1200" dirty="0"/>
              <a:t>4</a:t>
            </a:r>
            <a:r>
              <a:rPr lang="en-US" sz="1200" dirty="0" smtClean="0"/>
              <a:t> are British Overseas Territories;</a:t>
            </a:r>
          </a:p>
          <a:p>
            <a:pPr lvl="0" fontAlgn="t">
              <a:lnSpc>
                <a:spcPct val="115000"/>
              </a:lnSpc>
              <a:spcBef>
                <a:spcPts val="0"/>
              </a:spcBef>
              <a:buClr>
                <a:srgbClr val="DEAE00"/>
              </a:buClr>
              <a:buFont typeface="Wingdings" panose="05000000000000000000" pitchFamily="2" charset="2"/>
              <a:buChar char="Ø"/>
            </a:pPr>
            <a:endParaRPr lang="en-US" sz="1200" dirty="0">
              <a:solidFill>
                <a:prstClr val="black"/>
              </a:solidFill>
            </a:endParaRPr>
          </a:p>
          <a:p>
            <a:pPr>
              <a:buFont typeface="Wingdings" panose="05000000000000000000" pitchFamily="2" charset="2"/>
              <a:buChar char="Ø"/>
            </a:pPr>
            <a:endParaRPr lang="en-US" sz="1200" dirty="0" smtClean="0"/>
          </a:p>
          <a:p>
            <a:pPr>
              <a:buFont typeface="Wingdings" panose="05000000000000000000" pitchFamily="2" charset="2"/>
              <a:buChar char="Ø"/>
            </a:pPr>
            <a:r>
              <a:rPr lang="en-US" sz="1200" dirty="0" smtClean="0"/>
              <a:t>In terms of a supporting legislative framework, only Jamaica has  a Whistleblower legislation;</a:t>
            </a:r>
          </a:p>
          <a:p>
            <a:pPr>
              <a:buFont typeface="Wingdings" panose="05000000000000000000" pitchFamily="2" charset="2"/>
              <a:buChar char="Ø"/>
            </a:pPr>
            <a:endParaRPr lang="en-US" sz="1200" dirty="0" smtClean="0"/>
          </a:p>
          <a:p>
            <a:pPr>
              <a:buFont typeface="Wingdings" panose="05000000000000000000" pitchFamily="2" charset="2"/>
              <a:buChar char="Ø"/>
            </a:pPr>
            <a:endParaRPr lang="en-US" sz="1200" dirty="0"/>
          </a:p>
          <a:p>
            <a:pPr>
              <a:buFont typeface="Wingdings" panose="05000000000000000000" pitchFamily="2" charset="2"/>
              <a:buChar char="Ø"/>
            </a:pPr>
            <a:r>
              <a:rPr lang="en-US" sz="1200" dirty="0" smtClean="0"/>
              <a:t>The Official Secrets Act remains on the books with no known repeals or amendments.</a:t>
            </a:r>
          </a:p>
          <a:p>
            <a:pPr marL="0" indent="0" algn="ctr">
              <a:buNone/>
            </a:pPr>
            <a:endParaRPr lang="en-US" sz="1200" b="1" dirty="0" smtClean="0"/>
          </a:p>
        </p:txBody>
      </p:sp>
      <p:sp>
        <p:nvSpPr>
          <p:cNvPr id="4" name="Date Placeholder 3"/>
          <p:cNvSpPr>
            <a:spLocks noGrp="1"/>
          </p:cNvSpPr>
          <p:nvPr>
            <p:ph type="dt" sz="half" idx="10"/>
          </p:nvPr>
        </p:nvSpPr>
        <p:spPr/>
        <p:txBody>
          <a:bodyPr/>
          <a:lstStyle/>
          <a:p>
            <a:r>
              <a:rPr lang="en-US" sz="800" dirty="0" smtClean="0"/>
              <a:t>2/13/2015</a:t>
            </a:r>
            <a:endParaRPr lang="en-US" sz="800" dirty="0"/>
          </a:p>
        </p:txBody>
      </p:sp>
      <p:sp>
        <p:nvSpPr>
          <p:cNvPr id="5" name="Footer Placeholder 4"/>
          <p:cNvSpPr>
            <a:spLocks noGrp="1"/>
          </p:cNvSpPr>
          <p:nvPr>
            <p:ph type="ftr" sz="quarter" idx="11"/>
          </p:nvPr>
        </p:nvSpPr>
        <p:spPr/>
        <p:txBody>
          <a:bodyPr/>
          <a:lstStyle/>
          <a:p>
            <a:pPr algn="ctr"/>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3</a:t>
            </a:fld>
            <a:endParaRPr lang="en-US"/>
          </a:p>
        </p:txBody>
      </p:sp>
      <p:sp>
        <p:nvSpPr>
          <p:cNvPr id="8" name="Rectangle 1"/>
          <p:cNvSpPr>
            <a:spLocks noChangeArrowheads="1"/>
          </p:cNvSpPr>
          <p:nvPr/>
        </p:nvSpPr>
        <p:spPr bwMode="auto">
          <a:xfrm>
            <a:off x="836613" y="193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48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362712"/>
          </a:xfrm>
        </p:spPr>
        <p:txBody>
          <a:bodyPr>
            <a:normAutofit fontScale="90000"/>
          </a:bodyPr>
          <a:lstStyle/>
          <a:p>
            <a:pPr algn="ctr"/>
            <a:r>
              <a:rPr lang="en-US" sz="1400" b="1" dirty="0">
                <a:solidFill>
                  <a:srgbClr val="5B6973"/>
                </a:solidFill>
                <a:latin typeface="Constantia" panose="02030602050306030303" pitchFamily="18" charset="0"/>
              </a:rPr>
              <a:t>GLOBAL RTI/FOI </a:t>
            </a:r>
            <a:r>
              <a:rPr lang="en-US" sz="1400" b="1" dirty="0" smtClean="0">
                <a:solidFill>
                  <a:srgbClr val="5B6973"/>
                </a:solidFill>
                <a:latin typeface="Constantia" panose="02030602050306030303" pitchFamily="18" charset="0"/>
              </a:rPr>
              <a:t>RATING (2013)</a:t>
            </a:r>
            <a:r>
              <a:rPr lang="en-US" sz="1400" b="1" dirty="0">
                <a:solidFill>
                  <a:srgbClr val="5B6973"/>
                </a:solidFill>
                <a:latin typeface="Constantia" panose="02030602050306030303" pitchFamily="18" charset="0"/>
              </a:rPr>
              <a:t/>
            </a:r>
            <a:br>
              <a:rPr lang="en-US" sz="1400" b="1" dirty="0">
                <a:solidFill>
                  <a:srgbClr val="5B6973"/>
                </a:solidFill>
                <a:latin typeface="Constantia" panose="02030602050306030303" pitchFamily="18" charset="0"/>
              </a:rPr>
            </a:br>
            <a:r>
              <a:rPr lang="en-US" sz="800" b="1" i="1" dirty="0">
                <a:solidFill>
                  <a:srgbClr val="5B6973"/>
                </a:solidFill>
                <a:latin typeface="Constantia" panose="02030602050306030303" pitchFamily="18" charset="0"/>
              </a:rPr>
              <a:t>Source: Global RTI Rating/Centre for Law and Democracy</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768068156"/>
              </p:ext>
            </p:extLst>
          </p:nvPr>
        </p:nvGraphicFramePr>
        <p:xfrm>
          <a:off x="457200" y="1219200"/>
          <a:ext cx="2438400" cy="2756897"/>
        </p:xfrm>
        <a:graphic>
          <a:graphicData uri="http://schemas.openxmlformats.org/drawingml/2006/table">
            <a:tbl>
              <a:tblPr firstRow="1" firstCol="1" bandRow="1">
                <a:tableStyleId>{284E427A-3D55-4303-BF80-6455036E1DE7}</a:tableStyleId>
              </a:tblPr>
              <a:tblGrid>
                <a:gridCol w="1083733"/>
                <a:gridCol w="722490"/>
                <a:gridCol w="632177"/>
              </a:tblGrid>
              <a:tr h="239203">
                <a:tc gridSpan="3">
                  <a:txBody>
                    <a:bodyPr/>
                    <a:lstStyle/>
                    <a:p>
                      <a:pPr algn="ctr"/>
                      <a:r>
                        <a:rPr lang="en-US" sz="1100" dirty="0" smtClean="0">
                          <a:solidFill>
                            <a:schemeClr val="tx1"/>
                          </a:solidFill>
                        </a:rPr>
                        <a:t>Fig. 2  JAMAICA (47th/101)</a:t>
                      </a:r>
                      <a:endParaRPr lang="en-US" sz="1100" dirty="0">
                        <a:solidFill>
                          <a:schemeClr val="tx1"/>
                        </a:solidFill>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373350">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Score</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r>
              <a:tr h="204384">
                <a:tc>
                  <a:txBody>
                    <a:bodyPr/>
                    <a:lstStyle/>
                    <a:p>
                      <a:pPr marL="0" marR="0" algn="l">
                        <a:lnSpc>
                          <a:spcPct val="115000"/>
                        </a:lnSpc>
                        <a:spcBef>
                          <a:spcPts val="0"/>
                        </a:spcBef>
                        <a:spcAft>
                          <a:spcPts val="0"/>
                        </a:spcAft>
                      </a:pPr>
                      <a:r>
                        <a:rPr lang="en-US" sz="1100" dirty="0">
                          <a:effectLst/>
                        </a:rPr>
                        <a:t>Right to 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a:t>
                      </a:r>
                      <a:endParaRPr lang="en-US" sz="1100" dirty="0">
                        <a:effectLst/>
                        <a:latin typeface="Calibri"/>
                        <a:ea typeface="Calibri"/>
                        <a:cs typeface="Times New Roman"/>
                      </a:endParaRPr>
                    </a:p>
                  </a:txBody>
                  <a:tcPr marL="68580" marR="68580" marT="0" marB="0"/>
                </a:tc>
              </a:tr>
              <a:tr h="204262">
                <a:tc>
                  <a:txBody>
                    <a:bodyPr/>
                    <a:lstStyle/>
                    <a:p>
                      <a:pPr marL="0" marR="0" algn="l">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18</a:t>
                      </a:r>
                      <a:endParaRPr lang="en-US" sz="1100" dirty="0">
                        <a:effectLst/>
                        <a:latin typeface="Calibri"/>
                        <a:ea typeface="Calibri"/>
                        <a:cs typeface="Times New Roman"/>
                      </a:endParaRPr>
                    </a:p>
                  </a:txBody>
                  <a:tcPr marL="68580" marR="68580" marT="0" marB="0"/>
                </a:tc>
              </a:tr>
              <a:tr h="373350">
                <a:tc>
                  <a:txBody>
                    <a:bodyPr/>
                    <a:lstStyle/>
                    <a:p>
                      <a:pPr marL="0" marR="0" algn="l">
                        <a:lnSpc>
                          <a:spcPct val="115000"/>
                        </a:lnSpc>
                        <a:spcBef>
                          <a:spcPts val="0"/>
                        </a:spcBef>
                        <a:spcAft>
                          <a:spcPts val="0"/>
                        </a:spcAft>
                      </a:pPr>
                      <a:r>
                        <a:rPr lang="en-US" sz="1100" dirty="0">
                          <a:effectLst/>
                        </a:rPr>
                        <a:t>Requesting Procedures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23</a:t>
                      </a:r>
                      <a:endParaRPr lang="en-US" sz="1100" dirty="0">
                        <a:effectLst/>
                        <a:latin typeface="Calibri"/>
                        <a:ea typeface="Calibri"/>
                        <a:cs typeface="Times New Roman"/>
                      </a:endParaRPr>
                    </a:p>
                  </a:txBody>
                  <a:tcPr marL="68580" marR="68580" marT="0" marB="0"/>
                </a:tc>
              </a:tr>
              <a:tr h="186675">
                <a:tc>
                  <a:txBody>
                    <a:bodyPr/>
                    <a:lstStyle/>
                    <a:p>
                      <a:pPr marL="0" marR="0" algn="l">
                        <a:lnSpc>
                          <a:spcPct val="115000"/>
                        </a:lnSpc>
                        <a:spcBef>
                          <a:spcPts val="0"/>
                        </a:spcBef>
                        <a:spcAft>
                          <a:spcPts val="0"/>
                        </a:spcAft>
                      </a:pPr>
                      <a:r>
                        <a:rPr lang="en-US" sz="1100" dirty="0">
                          <a:effectLst/>
                        </a:rPr>
                        <a:t>Exceptions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14</a:t>
                      </a:r>
                      <a:endParaRPr lang="en-US" sz="1100" dirty="0">
                        <a:effectLst/>
                        <a:latin typeface="Calibri"/>
                        <a:ea typeface="Calibri"/>
                        <a:cs typeface="Times New Roman"/>
                      </a:endParaRPr>
                    </a:p>
                  </a:txBody>
                  <a:tcPr marL="68580" marR="68580" marT="0" marB="0"/>
                </a:tc>
              </a:tr>
              <a:tr h="186675">
                <a:tc>
                  <a:txBody>
                    <a:bodyPr/>
                    <a:lstStyle/>
                    <a:p>
                      <a:pPr marL="0" marR="0" algn="l">
                        <a:lnSpc>
                          <a:spcPct val="115000"/>
                        </a:lnSpc>
                        <a:spcBef>
                          <a:spcPts val="0"/>
                        </a:spcBef>
                        <a:spcAft>
                          <a:spcPts val="1000"/>
                        </a:spcAft>
                      </a:pPr>
                      <a:r>
                        <a:rPr lang="en-US" sz="1100" dirty="0">
                          <a:effectLst/>
                        </a:rPr>
                        <a:t>Appeals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30</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17</a:t>
                      </a:r>
                      <a:endParaRPr lang="en-US" sz="1100" dirty="0">
                        <a:effectLst/>
                        <a:latin typeface="Calibri"/>
                        <a:ea typeface="Calibri"/>
                        <a:cs typeface="Times New Roman"/>
                      </a:endParaRPr>
                    </a:p>
                  </a:txBody>
                  <a:tcPr marL="68580" marR="68580" marT="0" marB="0" anchor="ctr"/>
                </a:tc>
              </a:tr>
              <a:tr h="186675">
                <a:tc>
                  <a:txBody>
                    <a:bodyPr/>
                    <a:lstStyle/>
                    <a:p>
                      <a:pPr marL="0" marR="0" algn="l">
                        <a:lnSpc>
                          <a:spcPct val="115000"/>
                        </a:lnSpc>
                        <a:spcBef>
                          <a:spcPts val="0"/>
                        </a:spcBef>
                        <a:spcAft>
                          <a:spcPts val="1000"/>
                        </a:spcAft>
                      </a:pPr>
                      <a:r>
                        <a:rPr lang="en-US" sz="1100" dirty="0">
                          <a:effectLst/>
                        </a:rPr>
                        <a:t>Sanctions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8</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5</a:t>
                      </a:r>
                      <a:endParaRPr lang="en-US" sz="1100" dirty="0">
                        <a:effectLst/>
                        <a:latin typeface="Calibri"/>
                        <a:ea typeface="Calibri"/>
                        <a:cs typeface="Times New Roman"/>
                      </a:endParaRPr>
                    </a:p>
                  </a:txBody>
                  <a:tcPr marL="68580" marR="68580" marT="0" marB="0" anchor="ctr"/>
                </a:tc>
              </a:tr>
              <a:tr h="373350">
                <a:tc>
                  <a:txBody>
                    <a:bodyPr/>
                    <a:lstStyle/>
                    <a:p>
                      <a:pPr marL="0" marR="0" algn="l">
                        <a:lnSpc>
                          <a:spcPct val="115000"/>
                        </a:lnSpc>
                        <a:spcBef>
                          <a:spcPts val="0"/>
                        </a:spcBef>
                        <a:spcAft>
                          <a:spcPts val="1000"/>
                        </a:spcAft>
                      </a:pPr>
                      <a:r>
                        <a:rPr lang="en-US" sz="1100" dirty="0">
                          <a:effectLst/>
                        </a:rPr>
                        <a:t>Promotional Measures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16</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8</a:t>
                      </a:r>
                      <a:endParaRPr lang="en-US" sz="1100" dirty="0">
                        <a:effectLst/>
                        <a:latin typeface="Calibri"/>
                        <a:ea typeface="Calibri"/>
                        <a:cs typeface="Times New Roman"/>
                      </a:endParaRPr>
                    </a:p>
                  </a:txBody>
                  <a:tcPr marL="68580" marR="68580" marT="0" marB="0" anchor="ctr"/>
                </a:tc>
              </a:tr>
              <a:tr h="186675">
                <a:tc>
                  <a:txBody>
                    <a:bodyPr/>
                    <a:lstStyle/>
                    <a:p>
                      <a:pPr marL="0" marR="0" algn="l">
                        <a:lnSpc>
                          <a:spcPct val="115000"/>
                        </a:lnSpc>
                        <a:spcBef>
                          <a:spcPts val="0"/>
                        </a:spcBef>
                        <a:spcAft>
                          <a:spcPts val="0"/>
                        </a:spcAft>
                      </a:pPr>
                      <a:r>
                        <a:rPr lang="en-US" sz="1100" dirty="0">
                          <a:effectLst/>
                        </a:rPr>
                        <a:t>TOTAL </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150</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88</a:t>
                      </a:r>
                      <a:endParaRPr lang="en-US" sz="1100" dirty="0">
                        <a:solidFill>
                          <a:schemeClr val="bg1"/>
                        </a:solidFill>
                        <a:effectLst/>
                        <a:latin typeface="Calibri"/>
                        <a:ea typeface="Calibri"/>
                        <a:cs typeface="Times New Roman"/>
                      </a:endParaRPr>
                    </a:p>
                  </a:txBody>
                  <a:tcPr marL="68580" marR="68580" marT="0" marB="0"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04931122"/>
              </p:ext>
            </p:extLst>
          </p:nvPr>
        </p:nvGraphicFramePr>
        <p:xfrm>
          <a:off x="3429000" y="1219200"/>
          <a:ext cx="2362199" cy="2730747"/>
        </p:xfrm>
        <a:graphic>
          <a:graphicData uri="http://schemas.openxmlformats.org/drawingml/2006/table">
            <a:tbl>
              <a:tblPr firstRow="1" firstCol="1" bandRow="1">
                <a:tableStyleId>{284E427A-3D55-4303-BF80-6455036E1DE7}</a:tableStyleId>
              </a:tblPr>
              <a:tblGrid>
                <a:gridCol w="1049865"/>
                <a:gridCol w="699912"/>
                <a:gridCol w="612422"/>
              </a:tblGrid>
              <a:tr h="224529">
                <a:tc gridSpan="3">
                  <a:txBody>
                    <a:bodyPr/>
                    <a:lstStyle/>
                    <a:p>
                      <a:pPr marL="0" marR="0" algn="ctr">
                        <a:lnSpc>
                          <a:spcPct val="115000"/>
                        </a:lnSpc>
                        <a:spcBef>
                          <a:spcPts val="0"/>
                        </a:spcBef>
                        <a:spcAft>
                          <a:spcPts val="1000"/>
                        </a:spcAft>
                      </a:pPr>
                      <a:r>
                        <a:rPr lang="en-US" sz="1100" dirty="0" smtClean="0">
                          <a:solidFill>
                            <a:schemeClr val="tx1"/>
                          </a:solidFill>
                          <a:effectLst/>
                        </a:rPr>
                        <a:t>Fig. 3   TRINIDAD (45th/101)</a:t>
                      </a:r>
                      <a:endParaRPr lang="en-US" sz="1100" dirty="0">
                        <a:solidFill>
                          <a:schemeClr val="tx1"/>
                        </a:solidFill>
                        <a:effectLst/>
                        <a:latin typeface="Constantia" panose="02030602050306030303" pitchFamily="18"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7517">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Score</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r>
              <a:tr h="239401">
                <a:tc>
                  <a:txBody>
                    <a:bodyPr/>
                    <a:lstStyle/>
                    <a:p>
                      <a:pPr marL="0" marR="0" algn="l">
                        <a:lnSpc>
                          <a:spcPct val="115000"/>
                        </a:lnSpc>
                        <a:spcBef>
                          <a:spcPts val="0"/>
                        </a:spcBef>
                        <a:spcAft>
                          <a:spcPts val="0"/>
                        </a:spcAft>
                      </a:pPr>
                      <a:r>
                        <a:rPr lang="en-US" sz="1100" dirty="0">
                          <a:effectLst/>
                        </a:rPr>
                        <a:t>Right to 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smtClean="0">
                          <a:effectLst/>
                        </a:rPr>
                        <a:t>3</a:t>
                      </a:r>
                      <a:r>
                        <a:rPr lang="en-US" sz="1100" dirty="0">
                          <a:effectLst/>
                        </a:rPr>
                        <a:t> </a:t>
                      </a:r>
                      <a:endParaRPr lang="en-US" sz="1100" dirty="0">
                        <a:effectLst/>
                        <a:latin typeface="Calibri"/>
                        <a:ea typeface="Calibri"/>
                        <a:cs typeface="Times New Roman"/>
                      </a:endParaRPr>
                    </a:p>
                  </a:txBody>
                  <a:tcPr marL="68580" marR="68580" marT="0" marB="0"/>
                </a:tc>
              </a:tr>
              <a:tr h="183369">
                <a:tc>
                  <a:txBody>
                    <a:bodyPr/>
                    <a:lstStyle/>
                    <a:p>
                      <a:pPr marL="0" marR="0" algn="l">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24</a:t>
                      </a:r>
                      <a:endParaRPr lang="en-US" sz="1100" dirty="0">
                        <a:effectLst/>
                        <a:latin typeface="Calibri"/>
                        <a:ea typeface="Calibri"/>
                        <a:cs typeface="Times New Roman"/>
                      </a:endParaRPr>
                    </a:p>
                  </a:txBody>
                  <a:tcPr marL="68580" marR="68580" marT="0" marB="0"/>
                </a:tc>
              </a:tr>
              <a:tr h="367517">
                <a:tc>
                  <a:txBody>
                    <a:bodyPr/>
                    <a:lstStyle/>
                    <a:p>
                      <a:pPr marL="0" marR="0" algn="l">
                        <a:lnSpc>
                          <a:spcPct val="115000"/>
                        </a:lnSpc>
                        <a:spcBef>
                          <a:spcPts val="0"/>
                        </a:spcBef>
                        <a:spcAft>
                          <a:spcPts val="0"/>
                        </a:spcAft>
                      </a:pPr>
                      <a:r>
                        <a:rPr lang="en-US" sz="1100">
                          <a:effectLst/>
                        </a:rPr>
                        <a:t>Requesting Procedures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15</a:t>
                      </a:r>
                      <a:endParaRPr lang="en-US" sz="1100" dirty="0">
                        <a:effectLst/>
                        <a:latin typeface="Calibri"/>
                        <a:ea typeface="Calibri"/>
                        <a:cs typeface="Times New Roman"/>
                      </a:endParaRPr>
                    </a:p>
                  </a:txBody>
                  <a:tcPr marL="68580" marR="68580" marT="0" marB="0"/>
                </a:tc>
              </a:tr>
              <a:tr h="178209">
                <a:tc>
                  <a:txBody>
                    <a:bodyPr/>
                    <a:lstStyle/>
                    <a:p>
                      <a:pPr marL="0" marR="0" algn="l">
                        <a:lnSpc>
                          <a:spcPct val="115000"/>
                        </a:lnSpc>
                        <a:spcBef>
                          <a:spcPts val="0"/>
                        </a:spcBef>
                        <a:spcAft>
                          <a:spcPts val="0"/>
                        </a:spcAft>
                      </a:pPr>
                      <a:r>
                        <a:rPr lang="en-US" sz="1100">
                          <a:effectLst/>
                        </a:rPr>
                        <a:t>Exceptions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20</a:t>
                      </a:r>
                      <a:endParaRPr lang="en-US" sz="1100" dirty="0">
                        <a:effectLst/>
                        <a:latin typeface="Calibri"/>
                        <a:ea typeface="Calibri"/>
                        <a:cs typeface="Times New Roman"/>
                      </a:endParaRPr>
                    </a:p>
                  </a:txBody>
                  <a:tcPr marL="68580" marR="68580" marT="0" marB="0"/>
                </a:tc>
              </a:tr>
              <a:tr h="178209">
                <a:tc>
                  <a:txBody>
                    <a:bodyPr/>
                    <a:lstStyle/>
                    <a:p>
                      <a:pPr marL="0" marR="0" algn="l">
                        <a:lnSpc>
                          <a:spcPct val="115000"/>
                        </a:lnSpc>
                        <a:spcBef>
                          <a:spcPts val="0"/>
                        </a:spcBef>
                        <a:spcAft>
                          <a:spcPts val="1000"/>
                        </a:spcAft>
                      </a:pPr>
                      <a:r>
                        <a:rPr lang="en-US" sz="1100">
                          <a:effectLst/>
                        </a:rPr>
                        <a:t>Appeals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30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15</a:t>
                      </a:r>
                      <a:endParaRPr lang="en-US" sz="1100" dirty="0">
                        <a:effectLst/>
                        <a:latin typeface="Calibri"/>
                        <a:ea typeface="Calibri"/>
                        <a:cs typeface="Times New Roman"/>
                      </a:endParaRPr>
                    </a:p>
                  </a:txBody>
                  <a:tcPr marL="68580" marR="68580" marT="0" marB="0" anchor="ctr"/>
                </a:tc>
              </a:tr>
              <a:tr h="178209">
                <a:tc>
                  <a:txBody>
                    <a:bodyPr/>
                    <a:lstStyle/>
                    <a:p>
                      <a:pPr marL="0" marR="0" algn="l">
                        <a:lnSpc>
                          <a:spcPct val="115000"/>
                        </a:lnSpc>
                        <a:spcBef>
                          <a:spcPts val="0"/>
                        </a:spcBef>
                        <a:spcAft>
                          <a:spcPts val="1000"/>
                        </a:spcAft>
                      </a:pPr>
                      <a:r>
                        <a:rPr lang="en-US" sz="1100" dirty="0">
                          <a:effectLst/>
                        </a:rPr>
                        <a:t>Sanctions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3</a:t>
                      </a:r>
                      <a:endParaRPr lang="en-US" sz="1100" dirty="0">
                        <a:effectLst/>
                        <a:latin typeface="Calibri"/>
                        <a:ea typeface="Calibri"/>
                        <a:cs typeface="Times New Roman"/>
                      </a:endParaRPr>
                    </a:p>
                  </a:txBody>
                  <a:tcPr marL="68580" marR="68580" marT="0" marB="0" anchor="ctr"/>
                </a:tc>
              </a:tr>
              <a:tr h="367517">
                <a:tc>
                  <a:txBody>
                    <a:bodyPr/>
                    <a:lstStyle/>
                    <a:p>
                      <a:pPr marL="0" marR="0" algn="l">
                        <a:lnSpc>
                          <a:spcPct val="115000"/>
                        </a:lnSpc>
                        <a:spcBef>
                          <a:spcPts val="0"/>
                        </a:spcBef>
                        <a:spcAft>
                          <a:spcPts val="1000"/>
                        </a:spcAft>
                      </a:pPr>
                      <a:r>
                        <a:rPr lang="en-US" sz="1100" dirty="0">
                          <a:effectLst/>
                        </a:rPr>
                        <a:t>Promotional Measures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16</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9</a:t>
                      </a:r>
                      <a:endParaRPr lang="en-US" sz="1100" dirty="0">
                        <a:effectLst/>
                        <a:latin typeface="Calibri"/>
                        <a:ea typeface="Calibri"/>
                        <a:cs typeface="Times New Roman"/>
                      </a:endParaRPr>
                    </a:p>
                  </a:txBody>
                  <a:tcPr marL="68580" marR="68580" marT="0" marB="0" anchor="ctr"/>
                </a:tc>
              </a:tr>
              <a:tr h="178209">
                <a:tc>
                  <a:txBody>
                    <a:bodyPr/>
                    <a:lstStyle/>
                    <a:p>
                      <a:pPr marL="0" marR="0" algn="l">
                        <a:lnSpc>
                          <a:spcPct val="115000"/>
                        </a:lnSpc>
                        <a:spcBef>
                          <a:spcPts val="0"/>
                        </a:spcBef>
                        <a:spcAft>
                          <a:spcPts val="1000"/>
                        </a:spcAft>
                      </a:pPr>
                      <a:r>
                        <a:rPr lang="en-US" sz="1100" dirty="0" smtClean="0">
                          <a:effectLst/>
                        </a:rPr>
                        <a:t>TOTAL</a:t>
                      </a:r>
                      <a:endParaRPr lang="en-US" sz="1100" b="1"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smtClean="0">
                          <a:effectLst/>
                        </a:rPr>
                        <a:t>150</a:t>
                      </a:r>
                      <a:endParaRPr lang="en-US" sz="1100" b="1"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smtClean="0">
                          <a:effectLst/>
                        </a:rPr>
                        <a:t>89</a:t>
                      </a:r>
                      <a:endParaRPr lang="en-US" sz="1100" b="1" dirty="0">
                        <a:solidFill>
                          <a:schemeClr val="bg1"/>
                        </a:solidFill>
                        <a:effectLst/>
                        <a:latin typeface="Calibri"/>
                        <a:ea typeface="Calibri"/>
                        <a:cs typeface="Times New Roman"/>
                      </a:endParaRPr>
                    </a:p>
                  </a:txBody>
                  <a:tcPr marL="68580" marR="68580" marT="0" marB="0" anchor="ct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685420749"/>
              </p:ext>
            </p:extLst>
          </p:nvPr>
        </p:nvGraphicFramePr>
        <p:xfrm>
          <a:off x="6248400" y="1219201"/>
          <a:ext cx="2514600" cy="2590798"/>
        </p:xfrm>
        <a:graphic>
          <a:graphicData uri="http://schemas.openxmlformats.org/drawingml/2006/table">
            <a:tbl>
              <a:tblPr firstRow="1" firstCol="1" bandRow="1">
                <a:tableStyleId>{284E427A-3D55-4303-BF80-6455036E1DE7}</a:tableStyleId>
              </a:tblPr>
              <a:tblGrid>
                <a:gridCol w="1160585"/>
                <a:gridCol w="773723"/>
                <a:gridCol w="580292"/>
              </a:tblGrid>
              <a:tr h="253078">
                <a:tc gridSpan="3">
                  <a:txBody>
                    <a:bodyPr/>
                    <a:lstStyle/>
                    <a:p>
                      <a:pPr marL="0" marR="0" algn="ctr">
                        <a:lnSpc>
                          <a:spcPct val="115000"/>
                        </a:lnSpc>
                        <a:spcBef>
                          <a:spcPts val="0"/>
                        </a:spcBef>
                        <a:spcAft>
                          <a:spcPts val="1000"/>
                        </a:spcAft>
                      </a:pPr>
                      <a:r>
                        <a:rPr lang="en-US" sz="1100" dirty="0" smtClean="0">
                          <a:solidFill>
                            <a:schemeClr val="tx1"/>
                          </a:solidFill>
                          <a:effectLst/>
                        </a:rPr>
                        <a:t>Fig. 4   BELIZE (51st/101)</a:t>
                      </a:r>
                      <a:endParaRPr lang="en-US" sz="1100" dirty="0">
                        <a:solidFill>
                          <a:schemeClr val="tx1"/>
                        </a:solidFill>
                        <a:effectLst/>
                        <a:latin typeface="Constantia" panose="02030602050306030303" pitchFamily="18"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351220">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Score</a:t>
                      </a:r>
                      <a:endParaRPr lang="en-US" sz="1100" dirty="0">
                        <a:solidFill>
                          <a:schemeClr val="bg1"/>
                        </a:solidFill>
                        <a:effectLst/>
                        <a:latin typeface="Constantia" panose="02030602050306030303" pitchFamily="18" charset="0"/>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mn-lt"/>
                        <a:ea typeface="Calibri"/>
                        <a:cs typeface="Times New Roman"/>
                      </a:endParaRPr>
                    </a:p>
                  </a:txBody>
                  <a:tcPr marL="68580" marR="68580" marT="0" marB="0" anchor="ctr"/>
                </a:tc>
              </a:tr>
              <a:tr h="215940">
                <a:tc>
                  <a:txBody>
                    <a:bodyPr/>
                    <a:lstStyle/>
                    <a:p>
                      <a:pPr marL="0" marR="0" algn="l">
                        <a:lnSpc>
                          <a:spcPct val="115000"/>
                        </a:lnSpc>
                        <a:spcBef>
                          <a:spcPts val="0"/>
                        </a:spcBef>
                        <a:spcAft>
                          <a:spcPts val="0"/>
                        </a:spcAft>
                      </a:pPr>
                      <a:r>
                        <a:rPr lang="en-US" sz="1100" dirty="0">
                          <a:effectLst/>
                        </a:rPr>
                        <a:t>Right to 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a:t>
                      </a:r>
                      <a:endParaRPr lang="en-US" sz="1100" dirty="0">
                        <a:effectLst/>
                        <a:latin typeface="Calibri"/>
                        <a:ea typeface="Calibri"/>
                        <a:cs typeface="Times New Roman"/>
                      </a:endParaRPr>
                    </a:p>
                  </a:txBody>
                  <a:tcPr marL="68580" marR="68580" marT="0" marB="0"/>
                </a:tc>
              </a:tr>
              <a:tr h="195646">
                <a:tc>
                  <a:txBody>
                    <a:bodyPr/>
                    <a:lstStyle/>
                    <a:p>
                      <a:pPr marL="0" marR="0" algn="l">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19</a:t>
                      </a:r>
                      <a:endParaRPr lang="en-US" sz="1100" dirty="0">
                        <a:effectLst/>
                        <a:latin typeface="Calibri"/>
                        <a:ea typeface="Calibri"/>
                        <a:cs typeface="Times New Roman"/>
                      </a:endParaRPr>
                    </a:p>
                  </a:txBody>
                  <a:tcPr marL="68580" marR="68580" marT="0" marB="0"/>
                </a:tc>
              </a:tr>
              <a:tr h="396165">
                <a:tc>
                  <a:txBody>
                    <a:bodyPr/>
                    <a:lstStyle/>
                    <a:p>
                      <a:pPr marL="0" marR="0" algn="l">
                        <a:lnSpc>
                          <a:spcPct val="115000"/>
                        </a:lnSpc>
                        <a:spcBef>
                          <a:spcPts val="0"/>
                        </a:spcBef>
                        <a:spcAft>
                          <a:spcPts val="0"/>
                        </a:spcAft>
                      </a:pPr>
                      <a:r>
                        <a:rPr lang="en-US" sz="1100" dirty="0">
                          <a:effectLst/>
                        </a:rPr>
                        <a:t>Requesting Procedures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20</a:t>
                      </a:r>
                      <a:endParaRPr lang="en-US" sz="1100" dirty="0">
                        <a:effectLst/>
                        <a:latin typeface="Calibri"/>
                        <a:ea typeface="Calibri"/>
                        <a:cs typeface="Times New Roman"/>
                      </a:endParaRPr>
                    </a:p>
                  </a:txBody>
                  <a:tcPr marL="68580" marR="68580" marT="0" marB="0"/>
                </a:tc>
              </a:tr>
              <a:tr h="195646">
                <a:tc>
                  <a:txBody>
                    <a:bodyPr/>
                    <a:lstStyle/>
                    <a:p>
                      <a:pPr marL="0" marR="0" algn="l">
                        <a:lnSpc>
                          <a:spcPct val="115000"/>
                        </a:lnSpc>
                        <a:spcBef>
                          <a:spcPts val="0"/>
                        </a:spcBef>
                        <a:spcAft>
                          <a:spcPts val="0"/>
                        </a:spcAft>
                      </a:pPr>
                      <a:r>
                        <a:rPr lang="en-US" sz="1100">
                          <a:effectLst/>
                        </a:rPr>
                        <a:t>Exceptions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16</a:t>
                      </a:r>
                      <a:endParaRPr lang="en-US" sz="1100" dirty="0">
                        <a:effectLst/>
                        <a:latin typeface="Calibri"/>
                        <a:ea typeface="Calibri"/>
                        <a:cs typeface="Times New Roman"/>
                      </a:endParaRPr>
                    </a:p>
                  </a:txBody>
                  <a:tcPr marL="68580" marR="68580" marT="0" marB="0"/>
                </a:tc>
              </a:tr>
              <a:tr h="195646">
                <a:tc>
                  <a:txBody>
                    <a:bodyPr/>
                    <a:lstStyle/>
                    <a:p>
                      <a:pPr marL="0" marR="0" algn="l">
                        <a:lnSpc>
                          <a:spcPct val="115000"/>
                        </a:lnSpc>
                        <a:spcBef>
                          <a:spcPts val="0"/>
                        </a:spcBef>
                        <a:spcAft>
                          <a:spcPts val="1000"/>
                        </a:spcAft>
                      </a:pPr>
                      <a:r>
                        <a:rPr lang="en-US" sz="1100" dirty="0">
                          <a:effectLst/>
                        </a:rPr>
                        <a:t>Appeals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30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19</a:t>
                      </a:r>
                      <a:endParaRPr lang="en-US" sz="1100" dirty="0">
                        <a:effectLst/>
                        <a:latin typeface="Calibri"/>
                        <a:ea typeface="Calibri"/>
                        <a:cs typeface="Times New Roman"/>
                      </a:endParaRPr>
                    </a:p>
                  </a:txBody>
                  <a:tcPr marL="68580" marR="68580" marT="0" marB="0" anchor="ctr"/>
                </a:tc>
              </a:tr>
              <a:tr h="195646">
                <a:tc>
                  <a:txBody>
                    <a:bodyPr/>
                    <a:lstStyle/>
                    <a:p>
                      <a:pPr marL="0" marR="0" algn="l">
                        <a:lnSpc>
                          <a:spcPct val="115000"/>
                        </a:lnSpc>
                        <a:spcBef>
                          <a:spcPts val="0"/>
                        </a:spcBef>
                        <a:spcAft>
                          <a:spcPts val="1000"/>
                        </a:spcAft>
                      </a:pPr>
                      <a:r>
                        <a:rPr lang="en-US" sz="1100">
                          <a:effectLst/>
                        </a:rPr>
                        <a:t>Sanctions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2</a:t>
                      </a:r>
                      <a:endParaRPr lang="en-US" sz="1100" dirty="0">
                        <a:effectLst/>
                        <a:latin typeface="Calibri"/>
                        <a:ea typeface="Calibri"/>
                        <a:cs typeface="Times New Roman"/>
                      </a:endParaRPr>
                    </a:p>
                  </a:txBody>
                  <a:tcPr marL="68580" marR="68580" marT="0" marB="0" anchor="ctr"/>
                </a:tc>
              </a:tr>
              <a:tr h="396165">
                <a:tc>
                  <a:txBody>
                    <a:bodyPr/>
                    <a:lstStyle/>
                    <a:p>
                      <a:pPr marL="0" marR="0" algn="l">
                        <a:lnSpc>
                          <a:spcPct val="115000"/>
                        </a:lnSpc>
                        <a:spcBef>
                          <a:spcPts val="0"/>
                        </a:spcBef>
                        <a:spcAft>
                          <a:spcPts val="1000"/>
                        </a:spcAft>
                      </a:pPr>
                      <a:r>
                        <a:rPr lang="en-US" sz="1100" dirty="0">
                          <a:effectLst/>
                        </a:rPr>
                        <a:t>Promotional Measures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16</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6</a:t>
                      </a:r>
                      <a:endParaRPr lang="en-US" sz="1100" dirty="0">
                        <a:effectLst/>
                        <a:latin typeface="Calibri"/>
                        <a:ea typeface="Calibri"/>
                        <a:cs typeface="Times New Roman"/>
                      </a:endParaRPr>
                    </a:p>
                  </a:txBody>
                  <a:tcPr marL="68580" marR="68580" marT="0" marB="0" anchor="ctr"/>
                </a:tc>
              </a:tr>
              <a:tr h="195646">
                <a:tc>
                  <a:txBody>
                    <a:bodyPr/>
                    <a:lstStyle/>
                    <a:p>
                      <a:pPr marL="0" marR="0" algn="l">
                        <a:lnSpc>
                          <a:spcPct val="115000"/>
                        </a:lnSpc>
                        <a:spcBef>
                          <a:spcPts val="0"/>
                        </a:spcBef>
                        <a:spcAft>
                          <a:spcPts val="1000"/>
                        </a:spcAft>
                      </a:pPr>
                      <a:r>
                        <a:rPr lang="en-US" sz="1100" dirty="0">
                          <a:effectLst/>
                        </a:rPr>
                        <a:t>TOTAL </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150</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83</a:t>
                      </a:r>
                      <a:endParaRPr lang="en-US" sz="1100" dirty="0">
                        <a:solidFill>
                          <a:schemeClr val="bg1"/>
                        </a:solidFill>
                        <a:effectLst/>
                        <a:latin typeface="Calibri"/>
                        <a:ea typeface="Calibri"/>
                        <a:cs typeface="Times New Roman"/>
                      </a:endParaRPr>
                    </a:p>
                  </a:txBody>
                  <a:tcPr marL="68580" marR="68580" marT="0"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952703714"/>
              </p:ext>
            </p:extLst>
          </p:nvPr>
        </p:nvGraphicFramePr>
        <p:xfrm>
          <a:off x="457200" y="4038600"/>
          <a:ext cx="2438400" cy="2667618"/>
        </p:xfrm>
        <a:graphic>
          <a:graphicData uri="http://schemas.openxmlformats.org/drawingml/2006/table">
            <a:tbl>
              <a:tblPr firstRow="1" firstCol="1" bandRow="1">
                <a:tableStyleId>{284E427A-3D55-4303-BF80-6455036E1DE7}</a:tableStyleId>
              </a:tblPr>
              <a:tblGrid>
                <a:gridCol w="1137921"/>
                <a:gridCol w="603794"/>
                <a:gridCol w="696685"/>
              </a:tblGrid>
              <a:tr h="192166">
                <a:tc gridSpan="3">
                  <a:txBody>
                    <a:bodyPr/>
                    <a:lstStyle/>
                    <a:p>
                      <a:pPr marL="0" marR="0" algn="ctr">
                        <a:lnSpc>
                          <a:spcPct val="115000"/>
                        </a:lnSpc>
                        <a:spcBef>
                          <a:spcPts val="0"/>
                        </a:spcBef>
                        <a:spcAft>
                          <a:spcPts val="1000"/>
                        </a:spcAft>
                      </a:pPr>
                      <a:r>
                        <a:rPr lang="en-US" sz="1100" dirty="0" smtClean="0">
                          <a:solidFill>
                            <a:schemeClr val="tx1"/>
                          </a:solidFill>
                          <a:effectLst/>
                        </a:rPr>
                        <a:t>Fig.</a:t>
                      </a:r>
                      <a:r>
                        <a:rPr lang="en-US" sz="1100" baseline="0" dirty="0" smtClean="0">
                          <a:solidFill>
                            <a:schemeClr val="tx1"/>
                          </a:solidFill>
                          <a:effectLst/>
                        </a:rPr>
                        <a:t> 5   GUYANA (78th/101)</a:t>
                      </a:r>
                      <a:endParaRPr lang="en-US" sz="1100" dirty="0">
                        <a:solidFill>
                          <a:schemeClr val="tx1"/>
                        </a:solidFill>
                        <a:effectLst/>
                        <a:latin typeface="Constantia" panose="02030602050306030303" pitchFamily="18"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398959">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Score</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mn-lt"/>
                        <a:ea typeface="Calibri"/>
                        <a:cs typeface="Times New Roman"/>
                      </a:endParaRPr>
                    </a:p>
                  </a:txBody>
                  <a:tcPr marL="68580" marR="68580" marT="0" marB="0" anchor="ctr"/>
                </a:tc>
              </a:tr>
              <a:tr h="280560">
                <a:tc>
                  <a:txBody>
                    <a:bodyPr/>
                    <a:lstStyle/>
                    <a:p>
                      <a:pPr marL="0" marR="0">
                        <a:lnSpc>
                          <a:spcPct val="115000"/>
                        </a:lnSpc>
                        <a:spcBef>
                          <a:spcPts val="0"/>
                        </a:spcBef>
                        <a:spcAft>
                          <a:spcPts val="0"/>
                        </a:spcAft>
                      </a:pPr>
                      <a:r>
                        <a:rPr lang="en-US" sz="1100" dirty="0">
                          <a:effectLst/>
                        </a:rPr>
                        <a:t>Right to </a:t>
                      </a:r>
                      <a:r>
                        <a:rPr lang="en-US" sz="1100" dirty="0" smtClean="0">
                          <a:effectLst/>
                        </a:rPr>
                        <a:t>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4            </a:t>
                      </a:r>
                      <a:endParaRPr lang="en-US" sz="1100" dirty="0">
                        <a:effectLst/>
                        <a:latin typeface="Calibri"/>
                        <a:ea typeface="Calibri"/>
                        <a:cs typeface="Times New Roman"/>
                      </a:endParaRPr>
                    </a:p>
                  </a:txBody>
                  <a:tcPr marL="68580" marR="68580" marT="0" marB="0"/>
                </a:tc>
              </a:tr>
              <a:tr h="199479">
                <a:tc>
                  <a:txBody>
                    <a:bodyPr/>
                    <a:lstStyle/>
                    <a:p>
                      <a:pPr marL="0" marR="0">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15</a:t>
                      </a:r>
                      <a:endParaRPr lang="en-US" sz="1100" dirty="0">
                        <a:effectLst/>
                        <a:latin typeface="Calibri"/>
                        <a:ea typeface="Calibri"/>
                        <a:cs typeface="Times New Roman"/>
                      </a:endParaRPr>
                    </a:p>
                  </a:txBody>
                  <a:tcPr marL="68580" marR="68580" marT="0" marB="0"/>
                </a:tc>
              </a:tr>
              <a:tr h="398959">
                <a:tc>
                  <a:txBody>
                    <a:bodyPr/>
                    <a:lstStyle/>
                    <a:p>
                      <a:pPr marL="0" marR="0">
                        <a:lnSpc>
                          <a:spcPct val="115000"/>
                        </a:lnSpc>
                        <a:spcBef>
                          <a:spcPts val="0"/>
                        </a:spcBef>
                        <a:spcAft>
                          <a:spcPts val="0"/>
                        </a:spcAft>
                      </a:pPr>
                      <a:r>
                        <a:rPr lang="en-US" sz="1100">
                          <a:effectLst/>
                        </a:rPr>
                        <a:t>Requesting Procedures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16</a:t>
                      </a:r>
                      <a:endParaRPr lang="en-US" sz="1100" dirty="0">
                        <a:effectLst/>
                        <a:latin typeface="Calibri"/>
                        <a:ea typeface="Calibri"/>
                        <a:cs typeface="Times New Roman"/>
                      </a:endParaRPr>
                    </a:p>
                  </a:txBody>
                  <a:tcPr marL="68580" marR="68580" marT="0" marB="0"/>
                </a:tc>
              </a:tr>
              <a:tr h="199479">
                <a:tc>
                  <a:txBody>
                    <a:bodyPr/>
                    <a:lstStyle/>
                    <a:p>
                      <a:pPr marL="0" marR="0">
                        <a:lnSpc>
                          <a:spcPct val="115000"/>
                        </a:lnSpc>
                        <a:spcBef>
                          <a:spcPts val="0"/>
                        </a:spcBef>
                        <a:spcAft>
                          <a:spcPts val="0"/>
                        </a:spcAft>
                      </a:pPr>
                      <a:r>
                        <a:rPr lang="en-US" sz="1100">
                          <a:effectLst/>
                        </a:rPr>
                        <a:t>Exceptions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10</a:t>
                      </a:r>
                      <a:endParaRPr lang="en-US" sz="1100" dirty="0">
                        <a:effectLst/>
                        <a:latin typeface="Calibri"/>
                        <a:ea typeface="Calibri"/>
                        <a:cs typeface="Times New Roman"/>
                      </a:endParaRPr>
                    </a:p>
                  </a:txBody>
                  <a:tcPr marL="68580" marR="68580" marT="0" marB="0"/>
                </a:tc>
              </a:tr>
              <a:tr h="199479">
                <a:tc>
                  <a:txBody>
                    <a:bodyPr/>
                    <a:lstStyle/>
                    <a:p>
                      <a:pPr marL="0" marR="0">
                        <a:lnSpc>
                          <a:spcPct val="115000"/>
                        </a:lnSpc>
                        <a:spcBef>
                          <a:spcPts val="0"/>
                        </a:spcBef>
                        <a:spcAft>
                          <a:spcPts val="1000"/>
                        </a:spcAft>
                      </a:pPr>
                      <a:r>
                        <a:rPr lang="en-US" sz="1100">
                          <a:effectLst/>
                        </a:rPr>
                        <a:t>Appeals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30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9</a:t>
                      </a:r>
                      <a:endParaRPr lang="en-US" sz="1100" dirty="0">
                        <a:effectLst/>
                        <a:latin typeface="Calibri"/>
                        <a:ea typeface="Calibri"/>
                        <a:cs typeface="Times New Roman"/>
                      </a:endParaRPr>
                    </a:p>
                  </a:txBody>
                  <a:tcPr marL="68580" marR="68580" marT="0" marB="0" anchor="ctr"/>
                </a:tc>
              </a:tr>
              <a:tr h="199479">
                <a:tc>
                  <a:txBody>
                    <a:bodyPr/>
                    <a:lstStyle/>
                    <a:p>
                      <a:pPr marL="0" marR="0">
                        <a:lnSpc>
                          <a:spcPct val="115000"/>
                        </a:lnSpc>
                        <a:spcBef>
                          <a:spcPts val="0"/>
                        </a:spcBef>
                        <a:spcAft>
                          <a:spcPts val="1000"/>
                        </a:spcAft>
                      </a:pPr>
                      <a:r>
                        <a:rPr lang="en-US" sz="1100">
                          <a:effectLst/>
                        </a:rPr>
                        <a:t>Sanctions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4</a:t>
                      </a:r>
                      <a:endParaRPr lang="en-US" sz="1100">
                        <a:effectLst/>
                        <a:latin typeface="Calibri"/>
                        <a:ea typeface="Calibri"/>
                        <a:cs typeface="Times New Roman"/>
                      </a:endParaRPr>
                    </a:p>
                  </a:txBody>
                  <a:tcPr marL="68580" marR="68580" marT="0" marB="0" anchor="ctr"/>
                </a:tc>
              </a:tr>
              <a:tr h="398959">
                <a:tc>
                  <a:txBody>
                    <a:bodyPr/>
                    <a:lstStyle/>
                    <a:p>
                      <a:pPr marL="0" marR="0">
                        <a:lnSpc>
                          <a:spcPct val="115000"/>
                        </a:lnSpc>
                        <a:spcBef>
                          <a:spcPts val="0"/>
                        </a:spcBef>
                        <a:spcAft>
                          <a:spcPts val="1000"/>
                        </a:spcAft>
                      </a:pPr>
                      <a:r>
                        <a:rPr lang="en-US" sz="1100">
                          <a:effectLst/>
                        </a:rPr>
                        <a:t>Promotional Measures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16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11</a:t>
                      </a:r>
                      <a:endParaRPr lang="en-US" sz="1100" dirty="0">
                        <a:effectLst/>
                        <a:latin typeface="Calibri"/>
                        <a:ea typeface="Calibri"/>
                        <a:cs typeface="Times New Roman"/>
                      </a:endParaRPr>
                    </a:p>
                  </a:txBody>
                  <a:tcPr marL="68580" marR="68580" marT="0" marB="0" anchor="ctr"/>
                </a:tc>
              </a:tr>
              <a:tr h="199479">
                <a:tc>
                  <a:txBody>
                    <a:bodyPr/>
                    <a:lstStyle/>
                    <a:p>
                      <a:pPr marL="0" marR="0">
                        <a:lnSpc>
                          <a:spcPct val="115000"/>
                        </a:lnSpc>
                        <a:spcBef>
                          <a:spcPts val="0"/>
                        </a:spcBef>
                        <a:spcAft>
                          <a:spcPts val="1000"/>
                        </a:spcAft>
                      </a:pPr>
                      <a:r>
                        <a:rPr lang="en-US" sz="1100" dirty="0">
                          <a:effectLst/>
                        </a:rPr>
                        <a:t>TOTAL </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150</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69</a:t>
                      </a:r>
                      <a:endParaRPr lang="en-US" sz="1100" dirty="0">
                        <a:solidFill>
                          <a:schemeClr val="bg1"/>
                        </a:solidFill>
                        <a:effectLst/>
                        <a:latin typeface="Calibri"/>
                        <a:ea typeface="Calibri"/>
                        <a:cs typeface="Times New Roman"/>
                      </a:endParaRPr>
                    </a:p>
                  </a:txBody>
                  <a:tcPr marL="68580" marR="68580" marT="0" marB="0" anchor="ct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112801757"/>
              </p:ext>
            </p:extLst>
          </p:nvPr>
        </p:nvGraphicFramePr>
        <p:xfrm>
          <a:off x="3429000" y="4038600"/>
          <a:ext cx="2362200" cy="2699004"/>
        </p:xfrm>
        <a:graphic>
          <a:graphicData uri="http://schemas.openxmlformats.org/drawingml/2006/table">
            <a:tbl>
              <a:tblPr firstRow="1" firstCol="1" bandRow="1">
                <a:tableStyleId>{284E427A-3D55-4303-BF80-6455036E1DE7}</a:tableStyleId>
              </a:tblPr>
              <a:tblGrid>
                <a:gridCol w="1045028"/>
                <a:gridCol w="696686"/>
                <a:gridCol w="620486"/>
              </a:tblGrid>
              <a:tr h="187759">
                <a:tc gridSpan="3">
                  <a:txBody>
                    <a:bodyPr/>
                    <a:lstStyle/>
                    <a:p>
                      <a:pPr marL="0" marR="0" algn="ctr">
                        <a:lnSpc>
                          <a:spcPct val="115000"/>
                        </a:lnSpc>
                        <a:spcBef>
                          <a:spcPts val="0"/>
                        </a:spcBef>
                        <a:spcAft>
                          <a:spcPts val="1000"/>
                        </a:spcAft>
                      </a:pPr>
                      <a:r>
                        <a:rPr lang="en-US" sz="1100" dirty="0" smtClean="0">
                          <a:solidFill>
                            <a:schemeClr val="tx1"/>
                          </a:solidFill>
                          <a:effectLst/>
                        </a:rPr>
                        <a:t>Fig. 6   ST. VINCENT (75th/101)</a:t>
                      </a:r>
                      <a:endParaRPr lang="en-US" sz="1100" dirty="0">
                        <a:solidFill>
                          <a:schemeClr val="tx1"/>
                        </a:solidFill>
                        <a:effectLst/>
                        <a:latin typeface="Constantia" panose="02030602050306030303" pitchFamily="18"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380033">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Score</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mn-lt"/>
                        <a:ea typeface="Calibri"/>
                        <a:cs typeface="Times New Roman"/>
                      </a:endParaRPr>
                    </a:p>
                  </a:txBody>
                  <a:tcPr marL="68580" marR="68580" marT="0" marB="0" anchor="ctr"/>
                </a:tc>
              </a:tr>
              <a:tr h="324147">
                <a:tc>
                  <a:txBody>
                    <a:bodyPr/>
                    <a:lstStyle/>
                    <a:p>
                      <a:pPr marL="0" marR="0" algn="l">
                        <a:lnSpc>
                          <a:spcPct val="115000"/>
                        </a:lnSpc>
                        <a:spcBef>
                          <a:spcPts val="0"/>
                        </a:spcBef>
                        <a:spcAft>
                          <a:spcPts val="0"/>
                        </a:spcAft>
                      </a:pPr>
                      <a:r>
                        <a:rPr lang="en-US" sz="1100" dirty="0">
                          <a:effectLst/>
                        </a:rPr>
                        <a:t>Right to 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a:t>
                      </a:r>
                      <a:endParaRPr lang="en-US" sz="1100" dirty="0">
                        <a:effectLst/>
                        <a:latin typeface="Calibri"/>
                        <a:ea typeface="Calibri"/>
                        <a:cs typeface="Times New Roman"/>
                      </a:endParaRPr>
                    </a:p>
                  </a:txBody>
                  <a:tcPr marL="68580" marR="68580" marT="0" marB="0"/>
                </a:tc>
              </a:tr>
              <a:tr h="187759">
                <a:tc>
                  <a:txBody>
                    <a:bodyPr/>
                    <a:lstStyle/>
                    <a:p>
                      <a:pPr marL="0" marR="0" algn="l">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21</a:t>
                      </a:r>
                      <a:endParaRPr lang="en-US" sz="1100" dirty="0">
                        <a:effectLst/>
                        <a:latin typeface="Calibri"/>
                        <a:ea typeface="Calibri"/>
                        <a:cs typeface="Times New Roman"/>
                      </a:endParaRPr>
                    </a:p>
                  </a:txBody>
                  <a:tcPr marL="68580" marR="68580" marT="0" marB="0"/>
                </a:tc>
              </a:tr>
              <a:tr h="380033">
                <a:tc>
                  <a:txBody>
                    <a:bodyPr/>
                    <a:lstStyle/>
                    <a:p>
                      <a:pPr marL="0" marR="0" algn="l">
                        <a:lnSpc>
                          <a:spcPct val="115000"/>
                        </a:lnSpc>
                        <a:spcBef>
                          <a:spcPts val="0"/>
                        </a:spcBef>
                        <a:spcAft>
                          <a:spcPts val="0"/>
                        </a:spcAft>
                      </a:pPr>
                      <a:r>
                        <a:rPr lang="en-US" sz="1100" dirty="0">
                          <a:effectLst/>
                        </a:rPr>
                        <a:t>Requesting Procedures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17</a:t>
                      </a:r>
                      <a:endParaRPr lang="en-US" sz="1100" dirty="0">
                        <a:effectLst/>
                        <a:latin typeface="Calibri"/>
                        <a:ea typeface="Calibri"/>
                        <a:cs typeface="Times New Roman"/>
                      </a:endParaRPr>
                    </a:p>
                  </a:txBody>
                  <a:tcPr marL="68580" marR="68580" marT="0" marB="0"/>
                </a:tc>
              </a:tr>
              <a:tr h="187759">
                <a:tc>
                  <a:txBody>
                    <a:bodyPr/>
                    <a:lstStyle/>
                    <a:p>
                      <a:pPr marL="0" marR="0" algn="l">
                        <a:lnSpc>
                          <a:spcPct val="115000"/>
                        </a:lnSpc>
                        <a:spcBef>
                          <a:spcPts val="0"/>
                        </a:spcBef>
                        <a:spcAft>
                          <a:spcPts val="0"/>
                        </a:spcAft>
                      </a:pPr>
                      <a:r>
                        <a:rPr lang="en-US" sz="1100">
                          <a:effectLst/>
                        </a:rPr>
                        <a:t>Exceptions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18</a:t>
                      </a:r>
                      <a:endParaRPr lang="en-US" sz="1100" dirty="0">
                        <a:effectLst/>
                        <a:latin typeface="Calibri"/>
                        <a:ea typeface="Calibri"/>
                        <a:cs typeface="Times New Roman"/>
                      </a:endParaRPr>
                    </a:p>
                  </a:txBody>
                  <a:tcPr marL="68580" marR="68580" marT="0" marB="0"/>
                </a:tc>
              </a:tr>
              <a:tr h="187759">
                <a:tc>
                  <a:txBody>
                    <a:bodyPr/>
                    <a:lstStyle/>
                    <a:p>
                      <a:pPr marL="0" marR="0" algn="l">
                        <a:lnSpc>
                          <a:spcPct val="115000"/>
                        </a:lnSpc>
                        <a:spcBef>
                          <a:spcPts val="0"/>
                        </a:spcBef>
                        <a:spcAft>
                          <a:spcPts val="1000"/>
                        </a:spcAft>
                      </a:pPr>
                      <a:r>
                        <a:rPr lang="en-US" sz="1100">
                          <a:effectLst/>
                        </a:rPr>
                        <a:t>Appeals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30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2</a:t>
                      </a:r>
                      <a:endParaRPr lang="en-US" sz="1100" dirty="0">
                        <a:effectLst/>
                        <a:latin typeface="Calibri"/>
                        <a:ea typeface="Calibri"/>
                        <a:cs typeface="Times New Roman"/>
                      </a:endParaRPr>
                    </a:p>
                  </a:txBody>
                  <a:tcPr marL="68580" marR="68580" marT="0" marB="0" anchor="ctr"/>
                </a:tc>
              </a:tr>
              <a:tr h="187759">
                <a:tc>
                  <a:txBody>
                    <a:bodyPr/>
                    <a:lstStyle/>
                    <a:p>
                      <a:pPr marL="0" marR="0" algn="l">
                        <a:lnSpc>
                          <a:spcPct val="115000"/>
                        </a:lnSpc>
                        <a:spcBef>
                          <a:spcPts val="0"/>
                        </a:spcBef>
                        <a:spcAft>
                          <a:spcPts val="1000"/>
                        </a:spcAft>
                      </a:pPr>
                      <a:r>
                        <a:rPr lang="en-US" sz="1100" dirty="0">
                          <a:effectLst/>
                        </a:rPr>
                        <a:t>Sanctions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2</a:t>
                      </a:r>
                      <a:endParaRPr lang="en-US" sz="1100" dirty="0">
                        <a:effectLst/>
                        <a:latin typeface="Calibri"/>
                        <a:ea typeface="Calibri"/>
                        <a:cs typeface="Times New Roman"/>
                      </a:endParaRPr>
                    </a:p>
                  </a:txBody>
                  <a:tcPr marL="68580" marR="68580" marT="0" marB="0" anchor="ctr"/>
                </a:tc>
              </a:tr>
              <a:tr h="380033">
                <a:tc>
                  <a:txBody>
                    <a:bodyPr/>
                    <a:lstStyle/>
                    <a:p>
                      <a:pPr marL="0" marR="0" algn="l">
                        <a:lnSpc>
                          <a:spcPct val="115000"/>
                        </a:lnSpc>
                        <a:spcBef>
                          <a:spcPts val="0"/>
                        </a:spcBef>
                        <a:spcAft>
                          <a:spcPts val="1000"/>
                        </a:spcAft>
                      </a:pPr>
                      <a:r>
                        <a:rPr lang="en-US" sz="1100" dirty="0">
                          <a:effectLst/>
                        </a:rPr>
                        <a:t>Promotional Measures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16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8</a:t>
                      </a:r>
                      <a:endParaRPr lang="en-US" sz="1100" dirty="0">
                        <a:effectLst/>
                        <a:latin typeface="Calibri"/>
                        <a:ea typeface="Calibri"/>
                        <a:cs typeface="Times New Roman"/>
                      </a:endParaRPr>
                    </a:p>
                  </a:txBody>
                  <a:tcPr marL="68580" marR="68580" marT="0" marB="0" anchor="ctr"/>
                </a:tc>
              </a:tr>
              <a:tr h="187759">
                <a:tc>
                  <a:txBody>
                    <a:bodyPr/>
                    <a:lstStyle/>
                    <a:p>
                      <a:pPr marL="0" marR="0" algn="l">
                        <a:lnSpc>
                          <a:spcPct val="115000"/>
                        </a:lnSpc>
                        <a:spcBef>
                          <a:spcPts val="0"/>
                        </a:spcBef>
                        <a:spcAft>
                          <a:spcPts val="0"/>
                        </a:spcAft>
                      </a:pPr>
                      <a:r>
                        <a:rPr lang="en-US" sz="1100" dirty="0">
                          <a:effectLst/>
                        </a:rPr>
                        <a:t>TOTAL </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150</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70</a:t>
                      </a:r>
                      <a:endParaRPr lang="en-US" sz="1100" dirty="0">
                        <a:solidFill>
                          <a:schemeClr val="bg1"/>
                        </a:solidFill>
                        <a:effectLst/>
                        <a:latin typeface="Calibri"/>
                        <a:ea typeface="Calibri"/>
                        <a:cs typeface="Times New Roman"/>
                      </a:endParaRPr>
                    </a:p>
                  </a:txBody>
                  <a:tcPr marL="68580" marR="68580" marT="0" marB="0" anchor="ct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789443603"/>
              </p:ext>
            </p:extLst>
          </p:nvPr>
        </p:nvGraphicFramePr>
        <p:xfrm>
          <a:off x="6248400" y="4038601"/>
          <a:ext cx="2514600" cy="2699004"/>
        </p:xfrm>
        <a:graphic>
          <a:graphicData uri="http://schemas.openxmlformats.org/drawingml/2006/table">
            <a:tbl>
              <a:tblPr firstRow="1" firstCol="1" bandRow="1">
                <a:tableStyleId>{284E427A-3D55-4303-BF80-6455036E1DE7}</a:tableStyleId>
              </a:tblPr>
              <a:tblGrid>
                <a:gridCol w="990600"/>
                <a:gridCol w="691351"/>
                <a:gridCol w="832649"/>
              </a:tblGrid>
              <a:tr h="191243">
                <a:tc gridSpan="3">
                  <a:txBody>
                    <a:bodyPr/>
                    <a:lstStyle/>
                    <a:p>
                      <a:pPr marL="0" marR="0" algn="ctr">
                        <a:lnSpc>
                          <a:spcPct val="115000"/>
                        </a:lnSpc>
                        <a:spcBef>
                          <a:spcPts val="0"/>
                        </a:spcBef>
                        <a:spcAft>
                          <a:spcPts val="1000"/>
                        </a:spcAft>
                      </a:pPr>
                      <a:r>
                        <a:rPr lang="en-US" sz="1100" dirty="0" smtClean="0">
                          <a:solidFill>
                            <a:schemeClr val="tx1"/>
                          </a:solidFill>
                          <a:effectLst/>
                        </a:rPr>
                        <a:t>Fig. 7   ANTIGUA (11th/101)   </a:t>
                      </a:r>
                      <a:endParaRPr lang="en-US" sz="1100" dirty="0">
                        <a:solidFill>
                          <a:schemeClr val="tx1"/>
                        </a:solidFill>
                        <a:effectLst/>
                        <a:latin typeface="Constantia" panose="02030602050306030303" pitchFamily="18" charset="0"/>
                        <a:ea typeface="Calibri"/>
                        <a:cs typeface="Times New Roman"/>
                      </a:endParaRPr>
                    </a:p>
                  </a:txBody>
                  <a:tcPr marL="68580" marR="68580" marT="0" marB="0" anchor="ct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pPr marL="0" marR="0" algn="ctr">
                        <a:lnSpc>
                          <a:spcPct val="115000"/>
                        </a:lnSpc>
                        <a:spcBef>
                          <a:spcPts val="0"/>
                        </a:spcBef>
                        <a:spcAft>
                          <a:spcPts val="1000"/>
                        </a:spcAft>
                      </a:pP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377841">
                <a:tc>
                  <a:txBody>
                    <a:bodyPr/>
                    <a:lstStyle/>
                    <a:p>
                      <a:pPr marL="0" marR="0" algn="ctr">
                        <a:lnSpc>
                          <a:spcPct val="115000"/>
                        </a:lnSpc>
                        <a:spcBef>
                          <a:spcPts val="0"/>
                        </a:spcBef>
                        <a:spcAft>
                          <a:spcPts val="1000"/>
                        </a:spcAft>
                      </a:pPr>
                      <a:r>
                        <a:rPr lang="en-US" sz="1100" dirty="0">
                          <a:effectLst/>
                        </a:rPr>
                        <a:t>Section</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Max </a:t>
                      </a:r>
                      <a:r>
                        <a:rPr lang="en-US" sz="1100" dirty="0" smtClean="0">
                          <a:effectLst/>
                        </a:rPr>
                        <a:t>Score</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Score</a:t>
                      </a:r>
                      <a:endParaRPr lang="en-US" sz="1100" dirty="0">
                        <a:solidFill>
                          <a:schemeClr val="bg1"/>
                        </a:solidFill>
                        <a:effectLst/>
                        <a:latin typeface="+mn-lt"/>
                        <a:ea typeface="Calibri"/>
                        <a:cs typeface="Times New Roman"/>
                      </a:endParaRPr>
                    </a:p>
                  </a:txBody>
                  <a:tcPr marL="68580" marR="68580" marT="0" marB="0" anchor="ctr"/>
                </a:tc>
              </a:tr>
              <a:tr h="367599">
                <a:tc>
                  <a:txBody>
                    <a:bodyPr/>
                    <a:lstStyle/>
                    <a:p>
                      <a:pPr marL="0" marR="0" algn="l">
                        <a:lnSpc>
                          <a:spcPct val="115000"/>
                        </a:lnSpc>
                        <a:spcBef>
                          <a:spcPts val="0"/>
                        </a:spcBef>
                        <a:spcAft>
                          <a:spcPts val="0"/>
                        </a:spcAft>
                      </a:pPr>
                      <a:r>
                        <a:rPr lang="en-US" sz="1100" dirty="0">
                          <a:effectLst/>
                        </a:rPr>
                        <a:t>Right to Access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6</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a:t>
                      </a:r>
                      <a:endParaRPr lang="en-US" sz="1100" dirty="0">
                        <a:effectLst/>
                        <a:latin typeface="Calibri"/>
                        <a:ea typeface="Calibri"/>
                        <a:cs typeface="Times New Roman"/>
                      </a:endParaRPr>
                    </a:p>
                  </a:txBody>
                  <a:tcPr marL="68580" marR="68580" marT="0" marB="0"/>
                </a:tc>
              </a:tr>
              <a:tr h="192258">
                <a:tc>
                  <a:txBody>
                    <a:bodyPr/>
                    <a:lstStyle/>
                    <a:p>
                      <a:pPr marL="0" marR="0" algn="l">
                        <a:lnSpc>
                          <a:spcPct val="115000"/>
                        </a:lnSpc>
                        <a:spcBef>
                          <a:spcPts val="0"/>
                        </a:spcBef>
                        <a:spcAft>
                          <a:spcPts val="0"/>
                        </a:spcAft>
                      </a:pPr>
                      <a:r>
                        <a:rPr lang="en-US" sz="1100" dirty="0" smtClean="0">
                          <a:effectLst/>
                        </a:rPr>
                        <a:t>Scope</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30</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24</a:t>
                      </a:r>
                      <a:endParaRPr lang="en-US" sz="1100" dirty="0">
                        <a:effectLst/>
                        <a:latin typeface="Calibri"/>
                        <a:ea typeface="Calibri"/>
                        <a:cs typeface="Times New Roman"/>
                      </a:endParaRPr>
                    </a:p>
                  </a:txBody>
                  <a:tcPr marL="68580" marR="68580" marT="0" marB="0"/>
                </a:tc>
              </a:tr>
              <a:tr h="384514">
                <a:tc>
                  <a:txBody>
                    <a:bodyPr/>
                    <a:lstStyle/>
                    <a:p>
                      <a:pPr marL="0" marR="0" algn="l">
                        <a:lnSpc>
                          <a:spcPct val="115000"/>
                        </a:lnSpc>
                        <a:spcBef>
                          <a:spcPts val="0"/>
                        </a:spcBef>
                        <a:spcAft>
                          <a:spcPts val="0"/>
                        </a:spcAft>
                      </a:pPr>
                      <a:r>
                        <a:rPr lang="en-US" sz="1100">
                          <a:effectLst/>
                        </a:rPr>
                        <a:t>Requesting Procedures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20</a:t>
                      </a:r>
                      <a:endParaRPr lang="en-US" sz="1100" dirty="0">
                        <a:effectLst/>
                        <a:latin typeface="Calibri"/>
                        <a:ea typeface="Calibri"/>
                        <a:cs typeface="Times New Roman"/>
                      </a:endParaRPr>
                    </a:p>
                  </a:txBody>
                  <a:tcPr marL="68580" marR="68580" marT="0" marB="0"/>
                </a:tc>
              </a:tr>
              <a:tr h="192258">
                <a:tc>
                  <a:txBody>
                    <a:bodyPr/>
                    <a:lstStyle/>
                    <a:p>
                      <a:pPr marL="0" marR="0" algn="l">
                        <a:lnSpc>
                          <a:spcPct val="115000"/>
                        </a:lnSpc>
                        <a:spcBef>
                          <a:spcPts val="0"/>
                        </a:spcBef>
                        <a:spcAft>
                          <a:spcPts val="0"/>
                        </a:spcAft>
                      </a:pPr>
                      <a:r>
                        <a:rPr lang="en-US" sz="1100">
                          <a:effectLst/>
                        </a:rPr>
                        <a:t>Exceptions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23</a:t>
                      </a:r>
                      <a:endParaRPr lang="en-US" sz="1100" dirty="0">
                        <a:effectLst/>
                        <a:latin typeface="Calibri"/>
                        <a:ea typeface="Calibri"/>
                        <a:cs typeface="Times New Roman"/>
                      </a:endParaRPr>
                    </a:p>
                  </a:txBody>
                  <a:tcPr marL="68580" marR="68580" marT="0" marB="0"/>
                </a:tc>
              </a:tr>
              <a:tr h="192258">
                <a:tc>
                  <a:txBody>
                    <a:bodyPr/>
                    <a:lstStyle/>
                    <a:p>
                      <a:pPr marL="0" marR="0" algn="l">
                        <a:lnSpc>
                          <a:spcPct val="115000"/>
                        </a:lnSpc>
                        <a:spcBef>
                          <a:spcPts val="0"/>
                        </a:spcBef>
                        <a:spcAft>
                          <a:spcPts val="1000"/>
                        </a:spcAft>
                      </a:pPr>
                      <a:r>
                        <a:rPr lang="en-US" sz="1100" dirty="0">
                          <a:effectLst/>
                        </a:rPr>
                        <a:t>Appeals</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30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24</a:t>
                      </a:r>
                      <a:endParaRPr lang="en-US" sz="1100" dirty="0">
                        <a:effectLst/>
                        <a:latin typeface="Calibri"/>
                        <a:ea typeface="Calibri"/>
                        <a:cs typeface="Times New Roman"/>
                      </a:endParaRPr>
                    </a:p>
                  </a:txBody>
                  <a:tcPr marL="68580" marR="68580" marT="0" marB="0" anchor="ctr"/>
                </a:tc>
              </a:tr>
              <a:tr h="192258">
                <a:tc>
                  <a:txBody>
                    <a:bodyPr/>
                    <a:lstStyle/>
                    <a:p>
                      <a:pPr marL="0" marR="0" algn="l">
                        <a:lnSpc>
                          <a:spcPct val="115000"/>
                        </a:lnSpc>
                        <a:spcBef>
                          <a:spcPts val="0"/>
                        </a:spcBef>
                        <a:spcAft>
                          <a:spcPts val="1000"/>
                        </a:spcAft>
                      </a:pPr>
                      <a:r>
                        <a:rPr lang="en-US" sz="1100">
                          <a:effectLst/>
                        </a:rPr>
                        <a:t>Sanctions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a:effectLst/>
                        </a:rPr>
                        <a:t>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5</a:t>
                      </a:r>
                      <a:endParaRPr lang="en-US" sz="1100" dirty="0">
                        <a:effectLst/>
                        <a:latin typeface="Calibri"/>
                        <a:ea typeface="Calibri"/>
                        <a:cs typeface="Times New Roman"/>
                      </a:endParaRPr>
                    </a:p>
                  </a:txBody>
                  <a:tcPr marL="68580" marR="68580" marT="0" marB="0" anchor="ctr"/>
                </a:tc>
              </a:tr>
              <a:tr h="384514">
                <a:tc>
                  <a:txBody>
                    <a:bodyPr/>
                    <a:lstStyle/>
                    <a:p>
                      <a:pPr marL="0" marR="0" algn="l">
                        <a:lnSpc>
                          <a:spcPct val="115000"/>
                        </a:lnSpc>
                        <a:spcBef>
                          <a:spcPts val="0"/>
                        </a:spcBef>
                        <a:spcAft>
                          <a:spcPts val="1000"/>
                        </a:spcAft>
                      </a:pPr>
                      <a:r>
                        <a:rPr lang="en-US" sz="1100">
                          <a:effectLst/>
                        </a:rPr>
                        <a:t>Promotional Measures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16</a:t>
                      </a:r>
                      <a:endParaRPr lang="en-US"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100" dirty="0">
                          <a:effectLst/>
                        </a:rPr>
                        <a:t>14</a:t>
                      </a:r>
                      <a:endParaRPr lang="en-US" sz="1100" dirty="0">
                        <a:effectLst/>
                        <a:latin typeface="Calibri"/>
                        <a:ea typeface="Calibri"/>
                        <a:cs typeface="Times New Roman"/>
                      </a:endParaRPr>
                    </a:p>
                  </a:txBody>
                  <a:tcPr marL="68580" marR="68580" marT="0" marB="0" anchor="ctr"/>
                </a:tc>
              </a:tr>
              <a:tr h="192258">
                <a:tc>
                  <a:txBody>
                    <a:bodyPr/>
                    <a:lstStyle/>
                    <a:p>
                      <a:pPr marL="0" marR="0" algn="l">
                        <a:lnSpc>
                          <a:spcPct val="115000"/>
                        </a:lnSpc>
                        <a:spcBef>
                          <a:spcPts val="0"/>
                        </a:spcBef>
                        <a:spcAft>
                          <a:spcPts val="0"/>
                        </a:spcAft>
                      </a:pPr>
                      <a:r>
                        <a:rPr lang="en-US" sz="1100" dirty="0">
                          <a:effectLst/>
                        </a:rPr>
                        <a:t>TOTAL</a:t>
                      </a:r>
                      <a:endParaRPr lang="en-US" sz="11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150</a:t>
                      </a:r>
                      <a:endParaRPr lang="en-US" sz="1100" dirty="0">
                        <a:solidFill>
                          <a:schemeClr val="bg1"/>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113</a:t>
                      </a:r>
                      <a:endParaRPr lang="en-US" sz="1100" dirty="0">
                        <a:solidFill>
                          <a:schemeClr val="bg1"/>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480552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lstStyle/>
          <a:p>
            <a:pPr algn="ctr"/>
            <a:r>
              <a:rPr lang="en-US" sz="1400" b="1" dirty="0">
                <a:solidFill>
                  <a:schemeClr val="tx1"/>
                </a:solidFill>
                <a:latin typeface="Constantia" panose="02030602050306030303" pitchFamily="18" charset="0"/>
              </a:rPr>
              <a:t>GLOBAL RTI/FOI RATING</a:t>
            </a:r>
            <a:r>
              <a:rPr lang="en-US" sz="1300" b="1" dirty="0">
                <a:solidFill>
                  <a:schemeClr val="tx1"/>
                </a:solidFill>
                <a:latin typeface="Constantia" panose="02030602050306030303" pitchFamily="18" charset="0"/>
              </a:rPr>
              <a:t/>
            </a:r>
            <a:br>
              <a:rPr lang="en-US" sz="1300" b="1" dirty="0">
                <a:solidFill>
                  <a:schemeClr val="tx1"/>
                </a:solidFill>
                <a:latin typeface="Constantia" panose="02030602050306030303" pitchFamily="18" charset="0"/>
              </a:rPr>
            </a:br>
            <a:r>
              <a:rPr lang="en-US" sz="700" b="1" i="1" dirty="0">
                <a:solidFill>
                  <a:schemeClr val="tx1"/>
                </a:solidFill>
                <a:latin typeface="Constantia" panose="02030602050306030303" pitchFamily="18" charset="0"/>
              </a:rPr>
              <a:t>Source: Global RTI Rating/Centre for Law and Democracy</a:t>
            </a:r>
            <a:endParaRPr lang="en-US" dirty="0">
              <a:solidFill>
                <a:schemeClr val="tx1"/>
              </a:solidFill>
            </a:endParaRPr>
          </a:p>
        </p:txBody>
      </p:sp>
      <p:sp>
        <p:nvSpPr>
          <p:cNvPr id="3" name="Content Placeholder 2"/>
          <p:cNvSpPr>
            <a:spLocks noGrp="1"/>
          </p:cNvSpPr>
          <p:nvPr>
            <p:ph idx="1"/>
          </p:nvPr>
        </p:nvSpPr>
        <p:spPr>
          <a:xfrm>
            <a:off x="304800" y="1219200"/>
            <a:ext cx="8610600" cy="5257800"/>
          </a:xfrm>
        </p:spPr>
        <p:txBody>
          <a:bodyPr>
            <a:normAutofit/>
          </a:bodyPr>
          <a:lstStyle/>
          <a:p>
            <a:pPr marL="0" lvl="0" indent="0" algn="ctr" fontAlgn="t">
              <a:spcBef>
                <a:spcPts val="0"/>
              </a:spcBef>
              <a:buClrTx/>
              <a:buSzTx/>
              <a:buNone/>
            </a:pPr>
            <a:r>
              <a:rPr lang="en-US" sz="1400" b="1" dirty="0" smtClean="0">
                <a:solidFill>
                  <a:prstClr val="black"/>
                </a:solidFill>
                <a:latin typeface="Constantia" panose="02030602050306030303" pitchFamily="18" charset="0"/>
              </a:rPr>
              <a:t>SUMMARY</a:t>
            </a:r>
            <a:endParaRPr lang="en-US" sz="1400" b="1" dirty="0">
              <a:solidFill>
                <a:prstClr val="black"/>
              </a:solidFill>
              <a:latin typeface="Constantia" panose="02030602050306030303" pitchFamily="18" charset="0"/>
            </a:endParaRPr>
          </a:p>
          <a:p>
            <a:pPr marL="228600" lvl="0" indent="-228600" fontAlgn="t">
              <a:spcBef>
                <a:spcPts val="0"/>
              </a:spcBef>
              <a:buClrTx/>
              <a:buSzTx/>
              <a:buFontTx/>
              <a:buAutoNum type="arabicPeriod"/>
            </a:pPr>
            <a:endParaRPr lang="en-US" sz="1200" dirty="0">
              <a:solidFill>
                <a:prstClr val="black"/>
              </a:solidFill>
              <a:latin typeface="Calibri"/>
            </a:endParaRPr>
          </a:p>
          <a:p>
            <a:pPr marL="228600" lvl="0" indent="-228600" algn="just" fontAlgn="t">
              <a:spcBef>
                <a:spcPts val="0"/>
              </a:spcBef>
              <a:buClrTx/>
              <a:buSzTx/>
              <a:buFontTx/>
              <a:buAutoNum type="arabicPeriod"/>
            </a:pPr>
            <a:r>
              <a:rPr lang="en-US" sz="1200" dirty="0" smtClean="0">
                <a:solidFill>
                  <a:prstClr val="black"/>
                </a:solidFill>
              </a:rPr>
              <a:t>101 </a:t>
            </a:r>
            <a:r>
              <a:rPr lang="en-US" sz="1200" dirty="0">
                <a:solidFill>
                  <a:prstClr val="black"/>
                </a:solidFill>
              </a:rPr>
              <a:t>Countries were ranked in terms of the strength of their Laws (1- Strongest – 101 Weakest). This is based on how strong the provisions are on the broadness of the Scope of the law, the clarity and ease of the Requesting Procedures, how limited the exceptions are, ease, effectiveness and Affordability of the Appeals process, the effectiveness of Sanctions and provision for the implementation of Promotional Measures;</a:t>
            </a:r>
          </a:p>
          <a:p>
            <a:pPr marL="228600" lvl="0" indent="-228600" algn="just" fontAlgn="t">
              <a:spcBef>
                <a:spcPts val="0"/>
              </a:spcBef>
              <a:buClrTx/>
              <a:buSzTx/>
              <a:buFontTx/>
              <a:buAutoNum type="arabicPeriod"/>
            </a:pPr>
            <a:endParaRPr lang="en-US" sz="1200" dirty="0">
              <a:solidFill>
                <a:prstClr val="black"/>
              </a:solidFill>
            </a:endParaRPr>
          </a:p>
          <a:p>
            <a:pPr marL="228600" lvl="0" indent="-228600" algn="just" fontAlgn="t">
              <a:spcBef>
                <a:spcPts val="0"/>
              </a:spcBef>
              <a:buClrTx/>
              <a:buSzTx/>
              <a:buFontTx/>
              <a:buAutoNum type="arabicPeriod"/>
            </a:pPr>
            <a:r>
              <a:rPr lang="en-US" sz="1200" dirty="0">
                <a:solidFill>
                  <a:prstClr val="black"/>
                </a:solidFill>
              </a:rPr>
              <a:t>Except for Antigua’s law in the upper percentile, all the other countries’ laws occupy the middle to lower end percentile in terms of meeting international  best practices;</a:t>
            </a:r>
          </a:p>
          <a:p>
            <a:pPr marL="228600" lvl="0" indent="-228600" algn="just" fontAlgn="t">
              <a:spcBef>
                <a:spcPts val="0"/>
              </a:spcBef>
              <a:buClrTx/>
              <a:buSzTx/>
              <a:buFontTx/>
              <a:buAutoNum type="arabicPeriod"/>
            </a:pPr>
            <a:endParaRPr lang="en-US" sz="1200" dirty="0">
              <a:solidFill>
                <a:prstClr val="black"/>
              </a:solidFill>
            </a:endParaRPr>
          </a:p>
          <a:p>
            <a:pPr marL="228600" lvl="0" indent="-228600" algn="just" fontAlgn="t">
              <a:spcBef>
                <a:spcPts val="0"/>
              </a:spcBef>
              <a:buClrTx/>
              <a:buSzTx/>
              <a:buFontTx/>
              <a:buAutoNum type="arabicPeriod"/>
            </a:pPr>
            <a:r>
              <a:rPr lang="en-US" sz="1200" dirty="0">
                <a:solidFill>
                  <a:prstClr val="black"/>
                </a:solidFill>
              </a:rPr>
              <a:t>The rating highlights that overall, the laws show limited scope, over-broad exceptions regimes; shortcomings in oversight and appeals mechanisms,; and lack of legal requirements to promote awareness of the public’s right of access to </a:t>
            </a:r>
            <a:r>
              <a:rPr lang="en-US" sz="1200" dirty="0" smtClean="0">
                <a:solidFill>
                  <a:prstClr val="black"/>
                </a:solidFill>
              </a:rPr>
              <a:t>information;</a:t>
            </a:r>
          </a:p>
          <a:p>
            <a:pPr marL="228600" lvl="0" indent="-228600" algn="just" fontAlgn="t">
              <a:spcBef>
                <a:spcPts val="0"/>
              </a:spcBef>
              <a:buClrTx/>
              <a:buSzTx/>
              <a:buFontTx/>
              <a:buAutoNum type="arabicPeriod"/>
            </a:pPr>
            <a:endParaRPr lang="en-US" sz="1200" dirty="0">
              <a:solidFill>
                <a:prstClr val="black"/>
              </a:solidFill>
            </a:endParaRPr>
          </a:p>
          <a:p>
            <a:pPr marL="228600" lvl="0" indent="-228600" algn="just" fontAlgn="t">
              <a:spcBef>
                <a:spcPts val="0"/>
              </a:spcBef>
              <a:buClrTx/>
              <a:buSzTx/>
              <a:buFontTx/>
              <a:buAutoNum type="arabicPeriod"/>
            </a:pPr>
            <a:r>
              <a:rPr lang="en-US" sz="1200" dirty="0" smtClean="0">
                <a:solidFill>
                  <a:prstClr val="black"/>
                </a:solidFill>
              </a:rPr>
              <a:t>The author did not find a </a:t>
            </a:r>
            <a:r>
              <a:rPr lang="en-US" sz="1200" dirty="0">
                <a:solidFill>
                  <a:prstClr val="black"/>
                </a:solidFill>
              </a:rPr>
              <a:t>rating for the Cayman Islands. It is expected that in terms of the effectiveness of the law, would likely score similar to Jamaica since the Jamaican law was used to </a:t>
            </a:r>
            <a:r>
              <a:rPr lang="en-US" sz="1200" dirty="0" smtClean="0">
                <a:solidFill>
                  <a:prstClr val="black"/>
                </a:solidFill>
              </a:rPr>
              <a:t>inform the </a:t>
            </a:r>
            <a:r>
              <a:rPr lang="en-US" sz="1200" dirty="0">
                <a:solidFill>
                  <a:prstClr val="black"/>
                </a:solidFill>
              </a:rPr>
              <a:t>drafting </a:t>
            </a:r>
            <a:r>
              <a:rPr lang="en-US" sz="1200" dirty="0" smtClean="0">
                <a:solidFill>
                  <a:prstClr val="black"/>
                </a:solidFill>
              </a:rPr>
              <a:t>process;</a:t>
            </a:r>
          </a:p>
          <a:p>
            <a:pPr marL="228600" lvl="0" indent="-228600" algn="just" fontAlgn="t">
              <a:spcBef>
                <a:spcPts val="0"/>
              </a:spcBef>
              <a:buClrTx/>
              <a:buSzTx/>
              <a:buFontTx/>
              <a:buAutoNum type="arabicPeriod"/>
            </a:pPr>
            <a:endParaRPr lang="en-US" sz="1200" dirty="0" smtClean="0">
              <a:solidFill>
                <a:prstClr val="black"/>
              </a:solidFill>
            </a:endParaRPr>
          </a:p>
          <a:p>
            <a:pPr marL="228600" lvl="0" indent="-228600" algn="just" fontAlgn="t">
              <a:spcBef>
                <a:spcPts val="0"/>
              </a:spcBef>
              <a:buClrTx/>
              <a:buSzTx/>
              <a:buFontTx/>
              <a:buAutoNum type="arabicPeriod"/>
            </a:pPr>
            <a:r>
              <a:rPr lang="en-US" sz="1200" dirty="0" smtClean="0">
                <a:solidFill>
                  <a:prstClr val="black"/>
                </a:solidFill>
              </a:rPr>
              <a:t>However</a:t>
            </a:r>
            <a:r>
              <a:rPr lang="en-US" sz="1200" dirty="0">
                <a:solidFill>
                  <a:prstClr val="black"/>
                </a:solidFill>
              </a:rPr>
              <a:t>, a critical difference would be the provision for an Information Commission with compliance and enforcement powers. The responsiveness of the </a:t>
            </a:r>
            <a:r>
              <a:rPr lang="en-US" sz="1200" dirty="0" smtClean="0">
                <a:solidFill>
                  <a:prstClr val="black"/>
                </a:solidFill>
              </a:rPr>
              <a:t>Commissioner in </a:t>
            </a:r>
            <a:r>
              <a:rPr lang="en-US" sz="1200" dirty="0">
                <a:solidFill>
                  <a:prstClr val="black"/>
                </a:solidFill>
              </a:rPr>
              <a:t>Cayman to complaints and </a:t>
            </a:r>
            <a:r>
              <a:rPr lang="en-US" sz="1200" dirty="0" smtClean="0">
                <a:solidFill>
                  <a:prstClr val="black"/>
                </a:solidFill>
              </a:rPr>
              <a:t>appeals </a:t>
            </a:r>
            <a:r>
              <a:rPr lang="en-US" sz="1200" dirty="0">
                <a:solidFill>
                  <a:prstClr val="black"/>
                </a:solidFill>
              </a:rPr>
              <a:t>has resulted in far greater public </a:t>
            </a:r>
            <a:r>
              <a:rPr lang="en-US" sz="1200" dirty="0" smtClean="0">
                <a:solidFill>
                  <a:prstClr val="black"/>
                </a:solidFill>
              </a:rPr>
              <a:t>confidence;</a:t>
            </a:r>
          </a:p>
          <a:p>
            <a:pPr marL="228600" lvl="0" indent="-228600" algn="just" fontAlgn="t">
              <a:spcBef>
                <a:spcPts val="0"/>
              </a:spcBef>
              <a:buClrTx/>
              <a:buSzTx/>
              <a:buFontTx/>
              <a:buAutoNum type="arabicPeriod"/>
            </a:pPr>
            <a:endParaRPr lang="en-US" sz="1200" dirty="0" smtClean="0">
              <a:solidFill>
                <a:prstClr val="black"/>
              </a:solidFill>
            </a:endParaRPr>
          </a:p>
          <a:p>
            <a:pPr marL="228600" lvl="0" indent="-228600" algn="just" fontAlgn="t">
              <a:spcBef>
                <a:spcPts val="0"/>
              </a:spcBef>
              <a:buClrTx/>
              <a:buSzTx/>
              <a:buFontTx/>
              <a:buAutoNum type="arabicPeriod"/>
            </a:pPr>
            <a:r>
              <a:rPr lang="en-US" sz="1200" dirty="0" smtClean="0">
                <a:solidFill>
                  <a:prstClr val="black"/>
                </a:solidFill>
              </a:rPr>
              <a:t>The </a:t>
            </a:r>
            <a:r>
              <a:rPr lang="en-US" sz="1200" dirty="0">
                <a:solidFill>
                  <a:prstClr val="black"/>
                </a:solidFill>
              </a:rPr>
              <a:t>2013 Annual Report indicates that from 2009 – </a:t>
            </a:r>
            <a:r>
              <a:rPr lang="en-US" sz="1200" dirty="0" smtClean="0">
                <a:solidFill>
                  <a:prstClr val="black"/>
                </a:solidFill>
              </a:rPr>
              <a:t>2013, </a:t>
            </a:r>
            <a:r>
              <a:rPr lang="en-US" sz="1200" dirty="0">
                <a:solidFill>
                  <a:prstClr val="black"/>
                </a:solidFill>
              </a:rPr>
              <a:t>the Public Bodies </a:t>
            </a:r>
            <a:r>
              <a:rPr lang="en-US" sz="1200" dirty="0" smtClean="0">
                <a:solidFill>
                  <a:prstClr val="black"/>
                </a:solidFill>
              </a:rPr>
              <a:t>in Cayman received </a:t>
            </a:r>
            <a:r>
              <a:rPr lang="en-US" sz="1200" dirty="0">
                <a:solidFill>
                  <a:prstClr val="black"/>
                </a:solidFill>
              </a:rPr>
              <a:t>a total of 2901 applications, and this number does not take into account those that were handled unofficially and not entered as formal requests using the JADE tracking </a:t>
            </a:r>
            <a:r>
              <a:rPr lang="en-US" sz="1200" dirty="0" smtClean="0">
                <a:solidFill>
                  <a:prstClr val="black"/>
                </a:solidFill>
              </a:rPr>
              <a:t>software;</a:t>
            </a:r>
          </a:p>
          <a:p>
            <a:pPr marL="228600" lvl="0" indent="-228600" algn="just" fontAlgn="t">
              <a:spcBef>
                <a:spcPts val="0"/>
              </a:spcBef>
              <a:buClrTx/>
              <a:buSzTx/>
              <a:buFontTx/>
              <a:buAutoNum type="arabicPeriod"/>
            </a:pPr>
            <a:endParaRPr lang="en-US" sz="1200" dirty="0" smtClean="0">
              <a:solidFill>
                <a:prstClr val="black"/>
              </a:solidFill>
            </a:endParaRPr>
          </a:p>
          <a:p>
            <a:pPr marL="0" lvl="0" indent="0" algn="just" fontAlgn="t">
              <a:spcBef>
                <a:spcPts val="0"/>
              </a:spcBef>
              <a:buClrTx/>
              <a:buSzTx/>
              <a:buNone/>
            </a:pPr>
            <a:r>
              <a:rPr lang="en-US" sz="1200" dirty="0" smtClean="0">
                <a:solidFill>
                  <a:prstClr val="black"/>
                </a:solidFill>
              </a:rPr>
              <a:t>7.   In terms of implementation, the Cayman Islands is regarded as having the best FOI regime so far in the region.</a:t>
            </a:r>
          </a:p>
          <a:p>
            <a:pPr marL="228600" lvl="0" indent="-228600" algn="just" fontAlgn="t">
              <a:spcBef>
                <a:spcPts val="0"/>
              </a:spcBef>
              <a:buClrTx/>
              <a:buSzTx/>
              <a:buFontTx/>
              <a:buAutoNum type="arabicPeriod"/>
            </a:pPr>
            <a:endParaRPr lang="en-US" sz="1200" dirty="0" smtClean="0">
              <a:solidFill>
                <a:prstClr val="black"/>
              </a:solidFill>
            </a:endParaRPr>
          </a:p>
          <a:p>
            <a:pPr marL="228600" lvl="0" indent="-228600" algn="just" fontAlgn="t">
              <a:spcBef>
                <a:spcPts val="0"/>
              </a:spcBef>
              <a:buClrTx/>
              <a:buSzTx/>
              <a:buFontTx/>
              <a:buAutoNum type="arabicPeriod"/>
            </a:pPr>
            <a:endParaRPr lang="en-US" dirty="0"/>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5</a:t>
            </a:fld>
            <a:endParaRPr lang="en-US"/>
          </a:p>
        </p:txBody>
      </p:sp>
    </p:spTree>
    <p:extLst>
      <p:ext uri="{BB962C8B-B14F-4D97-AF65-F5344CB8AC3E}">
        <p14:creationId xmlns:p14="http://schemas.microsoft.com/office/powerpoint/2010/main" val="333792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667512"/>
          </a:xfrm>
        </p:spPr>
        <p:txBody>
          <a:bodyPr>
            <a:normAutofit/>
          </a:bodyPr>
          <a:lstStyle/>
          <a:p>
            <a:pPr algn="ctr"/>
            <a:r>
              <a:rPr lang="en-US" sz="1400" b="1" dirty="0">
                <a:solidFill>
                  <a:prstClr val="black"/>
                </a:solidFill>
                <a:latin typeface="Constantia"/>
              </a:rPr>
              <a:t/>
            </a:r>
            <a:br>
              <a:rPr lang="en-US" sz="1400" b="1" dirty="0">
                <a:solidFill>
                  <a:prstClr val="black"/>
                </a:solidFill>
                <a:latin typeface="Constantia"/>
              </a:rPr>
            </a:br>
            <a:r>
              <a:rPr lang="en-US" sz="1400" b="1" dirty="0" smtClean="0">
                <a:solidFill>
                  <a:prstClr val="black"/>
                </a:solidFill>
                <a:latin typeface="Constantia"/>
              </a:rPr>
              <a:t>SNAPSHOT OF KEY FOI PROVISIONS</a:t>
            </a:r>
            <a:endParaRPr lang="en-US" dirty="0"/>
          </a:p>
        </p:txBody>
      </p:sp>
      <p:sp>
        <p:nvSpPr>
          <p:cNvPr id="3" name="Date Placeholder 2"/>
          <p:cNvSpPr>
            <a:spLocks noGrp="1"/>
          </p:cNvSpPr>
          <p:nvPr>
            <p:ph type="dt" sz="half" idx="10"/>
          </p:nvPr>
        </p:nvSpPr>
        <p:spPr/>
        <p:txBody>
          <a:bodyPr/>
          <a:lstStyle/>
          <a:p>
            <a:r>
              <a:rPr lang="en-US" smtClean="0"/>
              <a:t>2/13/2015</a:t>
            </a:r>
            <a:endParaRPr lang="en-US"/>
          </a:p>
        </p:txBody>
      </p:sp>
      <p:sp>
        <p:nvSpPr>
          <p:cNvPr id="4" name="Footer Placeholder 3"/>
          <p:cNvSpPr>
            <a:spLocks noGrp="1"/>
          </p:cNvSpPr>
          <p:nvPr>
            <p:ph type="ftr" sz="quarter" idx="11"/>
          </p:nvPr>
        </p:nvSpPr>
        <p:spPr/>
        <p:txBody>
          <a:bodyPr/>
          <a:lstStyle/>
          <a:p>
            <a:r>
              <a:rPr lang="en-US" smtClean="0"/>
              <a:t>Prepared by: Aylair Livingstone</a:t>
            </a:r>
            <a:endParaRPr lang="en-US"/>
          </a:p>
        </p:txBody>
      </p:sp>
      <p:sp>
        <p:nvSpPr>
          <p:cNvPr id="5" name="Slide Number Placeholder 4"/>
          <p:cNvSpPr>
            <a:spLocks noGrp="1"/>
          </p:cNvSpPr>
          <p:nvPr>
            <p:ph type="sldNum" sz="quarter" idx="12"/>
          </p:nvPr>
        </p:nvSpPr>
        <p:spPr/>
        <p:txBody>
          <a:bodyPr/>
          <a:lstStyle/>
          <a:p>
            <a:fld id="{5E0E4570-3A7A-4AF5-B148-F01E30562DC2}" type="slidenum">
              <a:rPr lang="en-US" smtClean="0"/>
              <a:t>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36970383"/>
              </p:ext>
            </p:extLst>
          </p:nvPr>
        </p:nvGraphicFramePr>
        <p:xfrm>
          <a:off x="381000" y="914401"/>
          <a:ext cx="8458200" cy="5610606"/>
        </p:xfrm>
        <a:graphic>
          <a:graphicData uri="http://schemas.openxmlformats.org/drawingml/2006/table">
            <a:tbl>
              <a:tblPr firstRow="1" bandRow="1">
                <a:tableStyleId>{284E427A-3D55-4303-BF80-6455036E1DE7}</a:tableStyleId>
              </a:tblPr>
              <a:tblGrid>
                <a:gridCol w="707143"/>
                <a:gridCol w="3182138"/>
                <a:gridCol w="1944639"/>
                <a:gridCol w="1570800"/>
                <a:gridCol w="1053480"/>
              </a:tblGrid>
              <a:tr h="564760">
                <a:tc>
                  <a:txBody>
                    <a:bodyPr/>
                    <a:lstStyle/>
                    <a:p>
                      <a:pPr marL="0" marR="0" algn="ctr">
                        <a:lnSpc>
                          <a:spcPct val="115000"/>
                        </a:lnSpc>
                        <a:spcBef>
                          <a:spcPts val="0"/>
                        </a:spcBef>
                        <a:spcAft>
                          <a:spcPts val="0"/>
                        </a:spcAft>
                      </a:pPr>
                      <a:r>
                        <a:rPr lang="en-US" sz="950" kern="1200" dirty="0" smtClean="0">
                          <a:effectLst/>
                        </a:rPr>
                        <a:t>COUNTRY</a:t>
                      </a:r>
                      <a:endParaRPr lang="en-US" sz="950" dirty="0">
                        <a:effectLst/>
                        <a:latin typeface="Calibri"/>
                        <a:ea typeface="Calibri"/>
                        <a:cs typeface="Times New Roman"/>
                      </a:endParaRPr>
                    </a:p>
                  </a:txBody>
                  <a:tcPr marL="34191" marR="34191" marT="16785" marB="16785"/>
                </a:tc>
                <a:tc>
                  <a:txBody>
                    <a:bodyPr/>
                    <a:lstStyle/>
                    <a:p>
                      <a:pPr marL="0" marR="0" algn="ctr">
                        <a:lnSpc>
                          <a:spcPct val="115000"/>
                        </a:lnSpc>
                        <a:spcBef>
                          <a:spcPts val="0"/>
                        </a:spcBef>
                        <a:spcAft>
                          <a:spcPts val="0"/>
                        </a:spcAft>
                      </a:pPr>
                      <a:r>
                        <a:rPr lang="en-US" sz="950" kern="1200" dirty="0" smtClean="0">
                          <a:effectLst/>
                        </a:rPr>
                        <a:t>SCOPE</a:t>
                      </a:r>
                      <a:endParaRPr lang="en-US" sz="950" dirty="0">
                        <a:effectLst/>
                        <a:latin typeface="Calibri"/>
                        <a:ea typeface="Calibri"/>
                        <a:cs typeface="Times New Roman"/>
                      </a:endParaRPr>
                    </a:p>
                  </a:txBody>
                  <a:tcPr marL="34191" marR="34191" marT="16785" marB="16785"/>
                </a:tc>
                <a:tc>
                  <a:txBody>
                    <a:bodyPr/>
                    <a:lstStyle/>
                    <a:p>
                      <a:pPr marL="0" marR="0" algn="ctr">
                        <a:lnSpc>
                          <a:spcPct val="115000"/>
                        </a:lnSpc>
                        <a:spcBef>
                          <a:spcPts val="0"/>
                        </a:spcBef>
                        <a:spcAft>
                          <a:spcPts val="0"/>
                        </a:spcAft>
                      </a:pPr>
                      <a:r>
                        <a:rPr lang="en-US" sz="950" kern="1200" dirty="0" smtClean="0">
                          <a:effectLst/>
                        </a:rPr>
                        <a:t>EXEMPTIONS</a:t>
                      </a:r>
                      <a:endParaRPr lang="en-US" sz="950" dirty="0">
                        <a:effectLst/>
                        <a:latin typeface="Calibri"/>
                        <a:ea typeface="Calibri"/>
                        <a:cs typeface="Times New Roman"/>
                      </a:endParaRPr>
                    </a:p>
                  </a:txBody>
                  <a:tcPr marL="34191" marR="34191" marT="16785" marB="16785"/>
                </a:tc>
                <a:tc>
                  <a:txBody>
                    <a:bodyPr/>
                    <a:lstStyle/>
                    <a:p>
                      <a:pPr marL="0" marR="0" algn="ctr">
                        <a:lnSpc>
                          <a:spcPct val="115000"/>
                        </a:lnSpc>
                        <a:spcBef>
                          <a:spcPts val="0"/>
                        </a:spcBef>
                        <a:spcAft>
                          <a:spcPts val="0"/>
                        </a:spcAft>
                      </a:pPr>
                      <a:r>
                        <a:rPr lang="en-US" sz="950" kern="1200" dirty="0" smtClean="0">
                          <a:effectLst/>
                        </a:rPr>
                        <a:t>APPEALS</a:t>
                      </a:r>
                      <a:endParaRPr lang="en-US" sz="950"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smtClean="0">
                          <a:effectLst/>
                        </a:rPr>
                        <a:t>PROMOTIONAL MEASURES IN LAW</a:t>
                      </a:r>
                      <a:endParaRPr lang="en-US" sz="950" dirty="0">
                        <a:effectLst/>
                        <a:latin typeface="Calibri"/>
                        <a:ea typeface="Calibri"/>
                        <a:cs typeface="Times New Roman"/>
                      </a:endParaRPr>
                    </a:p>
                  </a:txBody>
                  <a:tcPr marL="34191" marR="34191" marT="16785" marB="16785"/>
                </a:tc>
              </a:tr>
              <a:tr h="2328742">
                <a:tc>
                  <a:txBody>
                    <a:bodyPr/>
                    <a:lstStyle/>
                    <a:p>
                      <a:pPr marL="0" marR="0" algn="ctr">
                        <a:lnSpc>
                          <a:spcPct val="115000"/>
                        </a:lnSpc>
                        <a:spcBef>
                          <a:spcPts val="0"/>
                        </a:spcBef>
                        <a:spcAft>
                          <a:spcPts val="0"/>
                        </a:spcAft>
                      </a:pPr>
                      <a:r>
                        <a:rPr lang="en-US" sz="950" b="1" kern="1200" dirty="0">
                          <a:effectLst/>
                        </a:rPr>
                        <a:t>Jamaica</a:t>
                      </a:r>
                      <a:endParaRPr lang="en-US" sz="950" b="1"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Limitations:</a:t>
                      </a:r>
                      <a:endParaRPr lang="en-US" sz="950" dirty="0">
                        <a:effectLst/>
                      </a:endParaRPr>
                    </a:p>
                    <a:p>
                      <a:pPr marL="0" marR="0" algn="l">
                        <a:lnSpc>
                          <a:spcPct val="115000"/>
                        </a:lnSpc>
                        <a:spcBef>
                          <a:spcPts val="0"/>
                        </a:spcBef>
                        <a:spcAft>
                          <a:spcPts val="0"/>
                        </a:spcAft>
                      </a:pPr>
                      <a:r>
                        <a:rPr lang="en-US" sz="950" kern="1200" dirty="0">
                          <a:effectLst/>
                        </a:rPr>
                        <a:t>No documents over 30 years old except by order</a:t>
                      </a:r>
                      <a:endParaRPr lang="en-US" sz="950" dirty="0">
                        <a:effectLst/>
                      </a:endParaRPr>
                    </a:p>
                    <a:p>
                      <a:pPr marL="0" marR="0" algn="just">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Excludes Governor General/judicial functions of a court/security forces/certain public bodies  by ministerial order</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No private bodies carrying out public functions except by ministerial order</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Minister may issue exempt certificate in respect of certain exempt categories of documents. Certificate not subject to any judicial proceedings</a:t>
                      </a:r>
                      <a:endParaRPr lang="en-US" sz="950"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Usual exemptions</a:t>
                      </a:r>
                      <a:endParaRPr lang="en-US" sz="950" dirty="0">
                        <a:effectLst/>
                      </a:endParaRPr>
                    </a:p>
                    <a:p>
                      <a:pPr marL="0" marR="0" algn="l">
                        <a:lnSpc>
                          <a:spcPct val="115000"/>
                        </a:lnSpc>
                        <a:spcBef>
                          <a:spcPts val="0"/>
                        </a:spcBef>
                        <a:spcAft>
                          <a:spcPts val="0"/>
                        </a:spcAft>
                      </a:pPr>
                      <a:r>
                        <a:rPr lang="en-US" sz="950" kern="1200" dirty="0">
                          <a:effectLst/>
                        </a:rPr>
                        <a:t>Public Interest test applicable to few exemptions</a:t>
                      </a:r>
                      <a:endParaRPr lang="en-US" sz="950" dirty="0">
                        <a:effectLst/>
                        <a:latin typeface="Calibri"/>
                        <a:ea typeface="Calibri"/>
                        <a:cs typeface="Times New Roman"/>
                      </a:endParaRPr>
                    </a:p>
                  </a:txBody>
                  <a:tcPr marL="34191" marR="34191" marT="16785" marB="16785"/>
                </a:tc>
                <a:tc>
                  <a:txBody>
                    <a:bodyPr/>
                    <a:lstStyle/>
                    <a:p>
                      <a:pPr marL="0" marR="0" algn="ctr">
                        <a:lnSpc>
                          <a:spcPct val="115000"/>
                        </a:lnSpc>
                        <a:spcBef>
                          <a:spcPts val="0"/>
                        </a:spcBef>
                        <a:spcAft>
                          <a:spcPts val="0"/>
                        </a:spcAft>
                      </a:pPr>
                      <a:r>
                        <a:rPr lang="en-US" sz="950" kern="1200" dirty="0">
                          <a:effectLst/>
                        </a:rPr>
                        <a:t>Appeal Tribunal</a:t>
                      </a:r>
                      <a:endParaRPr lang="en-US" sz="950" dirty="0">
                        <a:effectLst/>
                      </a:endParaRPr>
                    </a:p>
                    <a:p>
                      <a:pPr marL="0" marR="0" algn="ctr">
                        <a:lnSpc>
                          <a:spcPct val="115000"/>
                        </a:lnSpc>
                        <a:spcBef>
                          <a:spcPts val="0"/>
                        </a:spcBef>
                        <a:spcAft>
                          <a:spcPts val="0"/>
                        </a:spcAft>
                      </a:pPr>
                      <a:r>
                        <a:rPr lang="en-US" sz="950" kern="1200" dirty="0">
                          <a:effectLst/>
                        </a:rPr>
                        <a:t>Supreme Court</a:t>
                      </a:r>
                      <a:endParaRPr lang="en-US" sz="950"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Yes</a:t>
                      </a:r>
                      <a:endParaRPr lang="en-US" sz="950" dirty="0">
                        <a:effectLst/>
                        <a:latin typeface="Calibri"/>
                        <a:ea typeface="Calibri"/>
                        <a:cs typeface="Times New Roman"/>
                      </a:endParaRPr>
                    </a:p>
                  </a:txBody>
                  <a:tcPr marL="34191" marR="34191" marT="16785" marB="16785"/>
                </a:tc>
              </a:tr>
              <a:tr h="564760">
                <a:tc>
                  <a:txBody>
                    <a:bodyPr/>
                    <a:lstStyle/>
                    <a:p>
                      <a:pPr marL="0" marR="0" algn="ctr">
                        <a:lnSpc>
                          <a:spcPct val="115000"/>
                        </a:lnSpc>
                        <a:spcBef>
                          <a:spcPts val="0"/>
                        </a:spcBef>
                        <a:spcAft>
                          <a:spcPts val="0"/>
                        </a:spcAft>
                      </a:pPr>
                      <a:r>
                        <a:rPr lang="en-US" sz="950" b="1" kern="1200" dirty="0">
                          <a:effectLst/>
                        </a:rPr>
                        <a:t>Trinidad</a:t>
                      </a:r>
                      <a:endParaRPr lang="en-US" sz="950" b="1"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a:effectLst/>
                        </a:rPr>
                        <a:t>Presidential Order may exclude any public body</a:t>
                      </a:r>
                      <a:endParaRPr lang="en-US" sz="95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a:effectLst/>
                        </a:rPr>
                        <a:t>Usual exemptions</a:t>
                      </a:r>
                      <a:endParaRPr lang="en-US" sz="950">
                        <a:effectLst/>
                      </a:endParaRPr>
                    </a:p>
                    <a:p>
                      <a:pPr marL="0" marR="0" algn="l">
                        <a:lnSpc>
                          <a:spcPct val="115000"/>
                        </a:lnSpc>
                        <a:spcBef>
                          <a:spcPts val="0"/>
                        </a:spcBef>
                        <a:spcAft>
                          <a:spcPts val="0"/>
                        </a:spcAft>
                      </a:pPr>
                      <a:r>
                        <a:rPr lang="en-US" sz="950" kern="1200">
                          <a:effectLst/>
                        </a:rPr>
                        <a:t>Public Interest test applicable to only certain exemptions</a:t>
                      </a:r>
                      <a:endParaRPr lang="en-US" sz="95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a:effectLst/>
                        </a:rPr>
                        <a:t>Ombudsman(recommendations only)/High Court</a:t>
                      </a:r>
                      <a:endParaRPr lang="en-US" sz="95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None</a:t>
                      </a:r>
                      <a:endParaRPr lang="en-US" sz="950" dirty="0">
                        <a:effectLst/>
                        <a:latin typeface="Calibri"/>
                        <a:ea typeface="Calibri"/>
                        <a:cs typeface="Times New Roman"/>
                      </a:endParaRPr>
                    </a:p>
                  </a:txBody>
                  <a:tcPr marL="34191" marR="34191" marT="16785" marB="16785"/>
                </a:tc>
              </a:tr>
              <a:tr h="2152344">
                <a:tc>
                  <a:txBody>
                    <a:bodyPr/>
                    <a:lstStyle/>
                    <a:p>
                      <a:pPr marL="0" marR="0" algn="ctr">
                        <a:lnSpc>
                          <a:spcPct val="115000"/>
                        </a:lnSpc>
                        <a:spcBef>
                          <a:spcPts val="0"/>
                        </a:spcBef>
                        <a:spcAft>
                          <a:spcPts val="0"/>
                        </a:spcAft>
                      </a:pPr>
                      <a:r>
                        <a:rPr lang="en-US" sz="950" b="1" kern="1200" dirty="0">
                          <a:effectLst/>
                        </a:rPr>
                        <a:t>Guyana</a:t>
                      </a:r>
                      <a:endParaRPr lang="en-US" sz="950" b="1"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President/court/judge excluded </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Strategic and operational activities of the Disciplined Forces excluded: Police/Prison/Fire services/military/naval/air force </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Presidential Order may exclude any public body or functions</a:t>
                      </a:r>
                      <a:endParaRPr lang="en-US" sz="950"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Usual exemptions</a:t>
                      </a:r>
                      <a:endParaRPr lang="en-US" sz="950" dirty="0">
                        <a:effectLst/>
                      </a:endParaRPr>
                    </a:p>
                    <a:p>
                      <a:pPr marL="0" marR="0" algn="l">
                        <a:lnSpc>
                          <a:spcPct val="115000"/>
                        </a:lnSpc>
                        <a:spcBef>
                          <a:spcPts val="0"/>
                        </a:spcBef>
                        <a:spcAft>
                          <a:spcPts val="0"/>
                        </a:spcAft>
                      </a:pPr>
                      <a:r>
                        <a:rPr lang="en-US" sz="950" kern="1200" dirty="0">
                          <a:effectLst/>
                        </a:rPr>
                        <a:t>Limited Public Interest override by IC</a:t>
                      </a:r>
                      <a:endParaRPr lang="en-US" sz="950" dirty="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a:effectLst/>
                        </a:rPr>
                        <a:t>Information Commissioner</a:t>
                      </a:r>
                      <a:endParaRPr lang="en-US" sz="950">
                        <a:effectLst/>
                      </a:endParaRPr>
                    </a:p>
                    <a:p>
                      <a:pPr marL="0" marR="0" algn="l">
                        <a:lnSpc>
                          <a:spcPct val="115000"/>
                        </a:lnSpc>
                        <a:spcBef>
                          <a:spcPts val="0"/>
                        </a:spcBef>
                        <a:spcAft>
                          <a:spcPts val="0"/>
                        </a:spcAft>
                      </a:pPr>
                      <a:r>
                        <a:rPr lang="en-US" sz="950" kern="1200">
                          <a:effectLst/>
                        </a:rPr>
                        <a:t>(does not appear to have enforcement powers</a:t>
                      </a:r>
                      <a:endParaRPr lang="en-US" sz="950">
                        <a:effectLst/>
                      </a:endParaRPr>
                    </a:p>
                    <a:p>
                      <a:pPr marL="0" marR="0" algn="l">
                        <a:lnSpc>
                          <a:spcPct val="115000"/>
                        </a:lnSpc>
                        <a:spcBef>
                          <a:spcPts val="0"/>
                        </a:spcBef>
                        <a:spcAft>
                          <a:spcPts val="0"/>
                        </a:spcAft>
                      </a:pPr>
                      <a:r>
                        <a:rPr lang="en-US" sz="950" kern="1200">
                          <a:effectLst/>
                        </a:rPr>
                        <a:t>High Court</a:t>
                      </a:r>
                      <a:endParaRPr lang="en-US" sz="950">
                        <a:effectLst/>
                        <a:latin typeface="Calibri"/>
                        <a:ea typeface="Calibri"/>
                        <a:cs typeface="Times New Roman"/>
                      </a:endParaRPr>
                    </a:p>
                  </a:txBody>
                  <a:tcPr marL="34191" marR="34191" marT="16785" marB="16785"/>
                </a:tc>
                <a:tc>
                  <a:txBody>
                    <a:bodyPr/>
                    <a:lstStyle/>
                    <a:p>
                      <a:pPr marL="0" marR="0" algn="l">
                        <a:lnSpc>
                          <a:spcPct val="115000"/>
                        </a:lnSpc>
                        <a:spcBef>
                          <a:spcPts val="0"/>
                        </a:spcBef>
                        <a:spcAft>
                          <a:spcPts val="0"/>
                        </a:spcAft>
                      </a:pPr>
                      <a:r>
                        <a:rPr lang="en-US" sz="950" kern="1200" dirty="0">
                          <a:effectLst/>
                        </a:rPr>
                        <a:t>Yes</a:t>
                      </a:r>
                      <a:endParaRPr lang="en-US" sz="950" dirty="0">
                        <a:effectLst/>
                      </a:endParaRPr>
                    </a:p>
                    <a:p>
                      <a:pPr marL="0" marR="0" algn="l">
                        <a:lnSpc>
                          <a:spcPct val="115000"/>
                        </a:lnSpc>
                        <a:spcBef>
                          <a:spcPts val="0"/>
                        </a:spcBef>
                        <a:spcAft>
                          <a:spcPts val="0"/>
                        </a:spcAft>
                      </a:pPr>
                      <a:r>
                        <a:rPr lang="en-US" sz="950" kern="1200" dirty="0">
                          <a:effectLst/>
                        </a:rPr>
                        <a:t>Also provides for digitization and online publication of records </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Promotion of FOI by Public Bodies</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Training by IC</a:t>
                      </a:r>
                      <a:endParaRPr lang="en-US" sz="950" dirty="0">
                        <a:effectLst/>
                        <a:latin typeface="Calibri"/>
                        <a:ea typeface="Calibri"/>
                        <a:cs typeface="Times New Roman"/>
                      </a:endParaRPr>
                    </a:p>
                  </a:txBody>
                  <a:tcPr marL="34191" marR="34191" marT="16785" marB="16785"/>
                </a:tc>
              </a:tr>
            </a:tbl>
          </a:graphicData>
        </a:graphic>
      </p:graphicFrame>
    </p:spTree>
    <p:extLst>
      <p:ext uri="{BB962C8B-B14F-4D97-AF65-F5344CB8AC3E}">
        <p14:creationId xmlns:p14="http://schemas.microsoft.com/office/powerpoint/2010/main" val="1168541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457200"/>
          </a:xfrm>
        </p:spPr>
        <p:txBody>
          <a:bodyPr>
            <a:noAutofit/>
          </a:bodyPr>
          <a:lstStyle/>
          <a:p>
            <a:pPr algn="ctr"/>
            <a:r>
              <a:rPr lang="en-US" sz="1400" b="1" dirty="0">
                <a:solidFill>
                  <a:prstClr val="black"/>
                </a:solidFill>
                <a:latin typeface="Constantia"/>
              </a:rPr>
              <a:t>SNAPSHOT (cont’d) </a:t>
            </a:r>
            <a:br>
              <a:rPr lang="en-US" sz="1400" b="1" dirty="0">
                <a:solidFill>
                  <a:prstClr val="black"/>
                </a:solidFill>
                <a:latin typeface="Constantia"/>
              </a:rPr>
            </a:br>
            <a:endParaRPr lang="en-US" sz="1400" dirty="0"/>
          </a:p>
        </p:txBody>
      </p:sp>
      <p:sp>
        <p:nvSpPr>
          <p:cNvPr id="3" name="Date Placeholder 2"/>
          <p:cNvSpPr>
            <a:spLocks noGrp="1"/>
          </p:cNvSpPr>
          <p:nvPr>
            <p:ph type="dt" sz="half" idx="10"/>
          </p:nvPr>
        </p:nvSpPr>
        <p:spPr/>
        <p:txBody>
          <a:bodyPr/>
          <a:lstStyle/>
          <a:p>
            <a:r>
              <a:rPr lang="en-US" smtClean="0"/>
              <a:t>2/13/2015</a:t>
            </a:r>
            <a:endParaRPr lang="en-US"/>
          </a:p>
        </p:txBody>
      </p:sp>
      <p:sp>
        <p:nvSpPr>
          <p:cNvPr id="4" name="Footer Placeholder 3"/>
          <p:cNvSpPr>
            <a:spLocks noGrp="1"/>
          </p:cNvSpPr>
          <p:nvPr>
            <p:ph type="ftr" sz="quarter" idx="11"/>
          </p:nvPr>
        </p:nvSpPr>
        <p:spPr/>
        <p:txBody>
          <a:bodyPr/>
          <a:lstStyle/>
          <a:p>
            <a:r>
              <a:rPr lang="en-US" smtClean="0"/>
              <a:t>Prepared by: Aylair Livingstone</a:t>
            </a:r>
            <a:endParaRPr lang="en-US"/>
          </a:p>
        </p:txBody>
      </p:sp>
      <p:sp>
        <p:nvSpPr>
          <p:cNvPr id="5" name="Slide Number Placeholder 4"/>
          <p:cNvSpPr>
            <a:spLocks noGrp="1"/>
          </p:cNvSpPr>
          <p:nvPr>
            <p:ph type="sldNum" sz="quarter" idx="12"/>
          </p:nvPr>
        </p:nvSpPr>
        <p:spPr/>
        <p:txBody>
          <a:bodyPr/>
          <a:lstStyle/>
          <a:p>
            <a:fld id="{5E0E4570-3A7A-4AF5-B148-F01E30562DC2}" type="slidenum">
              <a:rPr lang="en-US" smtClean="0"/>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2356752"/>
              </p:ext>
            </p:extLst>
          </p:nvPr>
        </p:nvGraphicFramePr>
        <p:xfrm>
          <a:off x="304800" y="1371599"/>
          <a:ext cx="8610600" cy="5153645"/>
        </p:xfrm>
        <a:graphic>
          <a:graphicData uri="http://schemas.openxmlformats.org/drawingml/2006/table">
            <a:tbl>
              <a:tblPr firstRow="1" firstCol="1" bandRow="1">
                <a:tableStyleId>{284E427A-3D55-4303-BF80-6455036E1DE7}</a:tableStyleId>
              </a:tblPr>
              <a:tblGrid>
                <a:gridCol w="861060"/>
                <a:gridCol w="2698272"/>
                <a:gridCol w="1822688"/>
                <a:gridCol w="1720856"/>
                <a:gridCol w="1507724"/>
              </a:tblGrid>
              <a:tr h="406778">
                <a:tc>
                  <a:txBody>
                    <a:bodyPr/>
                    <a:lstStyle/>
                    <a:p>
                      <a:pPr marL="0" marR="0" algn="ctr">
                        <a:lnSpc>
                          <a:spcPct val="115000"/>
                        </a:lnSpc>
                        <a:spcBef>
                          <a:spcPts val="0"/>
                        </a:spcBef>
                        <a:spcAft>
                          <a:spcPts val="0"/>
                        </a:spcAft>
                      </a:pPr>
                      <a:r>
                        <a:rPr lang="en-US" sz="950" dirty="0" smtClean="0">
                          <a:effectLst/>
                        </a:rPr>
                        <a:t>COUNTRY</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dirty="0" smtClean="0">
                          <a:effectLst/>
                        </a:rPr>
                        <a:t>SCOPE</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dirty="0" smtClean="0">
                          <a:effectLst/>
                        </a:rPr>
                        <a:t>EXEMPTIONS</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dirty="0" smtClean="0">
                          <a:effectLst/>
                        </a:rPr>
                        <a:t>APPEALS</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dirty="0" smtClean="0">
                          <a:effectLst/>
                        </a:rPr>
                        <a:t>PROMOTIONAL MEASURES IN LAW</a:t>
                      </a:r>
                      <a:endParaRPr lang="en-US" sz="950" dirty="0">
                        <a:effectLst/>
                        <a:latin typeface="Calibri"/>
                        <a:ea typeface="Calibri"/>
                        <a:cs typeface="Times New Roman"/>
                      </a:endParaRPr>
                    </a:p>
                  </a:txBody>
                  <a:tcPr marL="67925" marR="67925" marT="0" marB="0"/>
                </a:tc>
              </a:tr>
              <a:tr h="1416927">
                <a:tc>
                  <a:txBody>
                    <a:bodyPr/>
                    <a:lstStyle/>
                    <a:p>
                      <a:pPr marL="0" marR="0" algn="l">
                        <a:lnSpc>
                          <a:spcPct val="115000"/>
                        </a:lnSpc>
                        <a:spcBef>
                          <a:spcPts val="0"/>
                        </a:spcBef>
                        <a:spcAft>
                          <a:spcPts val="0"/>
                        </a:spcAft>
                      </a:pPr>
                      <a:r>
                        <a:rPr lang="en-US" sz="950" kern="1200" dirty="0">
                          <a:effectLst/>
                        </a:rPr>
                        <a:t>St. Vincent</a:t>
                      </a:r>
                      <a:endParaRPr lang="en-US" sz="950" dirty="0">
                        <a:effectLst/>
                        <a:latin typeface="Calibri"/>
                        <a:ea typeface="Calibri"/>
                        <a:cs typeface="Times New Roman"/>
                      </a:endParaRPr>
                    </a:p>
                  </a:txBody>
                  <a:tcPr marL="67925" marR="67925" marT="0" marB="0"/>
                </a:tc>
                <a:tc>
                  <a:txBody>
                    <a:bodyPr/>
                    <a:lstStyle/>
                    <a:p>
                      <a:pPr marL="0" marR="0" algn="l">
                        <a:lnSpc>
                          <a:spcPct val="115000"/>
                        </a:lnSpc>
                        <a:spcBef>
                          <a:spcPts val="0"/>
                        </a:spcBef>
                        <a:spcAft>
                          <a:spcPts val="0"/>
                        </a:spcAft>
                      </a:pPr>
                      <a:r>
                        <a:rPr lang="en-US" sz="950" kern="1200" dirty="0">
                          <a:effectLst/>
                        </a:rPr>
                        <a:t>Governor General/judicial functions of a court excluded</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No mention of applicability to private bodies carrying out public functions </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Act does not apply to documents that are exempt from disclosure under another </a:t>
                      </a:r>
                      <a:r>
                        <a:rPr lang="en-US" sz="950" kern="1200" dirty="0" smtClean="0">
                          <a:effectLst/>
                        </a:rPr>
                        <a:t>law</a:t>
                      </a:r>
                      <a:endParaRPr lang="en-US" sz="950" dirty="0">
                        <a:effectLst/>
                        <a:latin typeface="Calibri"/>
                        <a:ea typeface="Calibri"/>
                        <a:cs typeface="Times New Roman"/>
                      </a:endParaRPr>
                    </a:p>
                  </a:txBody>
                  <a:tcPr marL="67925" marR="67925" marT="0" marB="0"/>
                </a:tc>
                <a:tc>
                  <a:txBody>
                    <a:bodyPr/>
                    <a:lstStyle/>
                    <a:p>
                      <a:pPr marL="0" marR="0" algn="l">
                        <a:lnSpc>
                          <a:spcPct val="115000"/>
                        </a:lnSpc>
                        <a:spcBef>
                          <a:spcPts val="0"/>
                        </a:spcBef>
                        <a:spcAft>
                          <a:spcPts val="0"/>
                        </a:spcAft>
                      </a:pPr>
                      <a:r>
                        <a:rPr lang="en-US" sz="950" kern="1200" dirty="0">
                          <a:effectLst/>
                        </a:rPr>
                        <a:t>Usual exemptions </a:t>
                      </a:r>
                      <a:endParaRPr lang="en-US" sz="950" dirty="0">
                        <a:effectLst/>
                      </a:endParaRPr>
                    </a:p>
                    <a:p>
                      <a:pPr marL="0" marR="0" algn="l">
                        <a:lnSpc>
                          <a:spcPct val="115000"/>
                        </a:lnSpc>
                        <a:spcBef>
                          <a:spcPts val="0"/>
                        </a:spcBef>
                        <a:spcAft>
                          <a:spcPts val="0"/>
                        </a:spcAft>
                      </a:pPr>
                      <a:r>
                        <a:rPr lang="en-US" sz="950" kern="1200" dirty="0">
                          <a:effectLst/>
                        </a:rPr>
                        <a:t>Extended also to documents which if disclosed would infringe Parliamentary privilege </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kern="1200" dirty="0">
                          <a:effectLst/>
                        </a:rPr>
                        <a:t>High Court only</a:t>
                      </a:r>
                      <a:endParaRPr lang="en-US" sz="950" dirty="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kern="1200" dirty="0">
                          <a:effectLst/>
                        </a:rPr>
                        <a:t>None</a:t>
                      </a:r>
                      <a:endParaRPr lang="en-US" sz="950" dirty="0">
                        <a:effectLst/>
                        <a:latin typeface="Calibri"/>
                        <a:ea typeface="Calibri"/>
                        <a:cs typeface="Times New Roman"/>
                      </a:endParaRPr>
                    </a:p>
                  </a:txBody>
                  <a:tcPr marL="67925" marR="67925" marT="0" marB="0"/>
                </a:tc>
              </a:tr>
              <a:tr h="3148726">
                <a:tc>
                  <a:txBody>
                    <a:bodyPr/>
                    <a:lstStyle/>
                    <a:p>
                      <a:pPr marL="0" marR="0" algn="l">
                        <a:lnSpc>
                          <a:spcPct val="115000"/>
                        </a:lnSpc>
                        <a:spcBef>
                          <a:spcPts val="0"/>
                        </a:spcBef>
                        <a:spcAft>
                          <a:spcPts val="0"/>
                        </a:spcAft>
                      </a:pPr>
                      <a:r>
                        <a:rPr lang="en-US" sz="950" kern="1200">
                          <a:effectLst/>
                        </a:rPr>
                        <a:t>Cayman Islands</a:t>
                      </a:r>
                      <a:endParaRPr lang="en-US" sz="950">
                        <a:effectLst/>
                        <a:latin typeface="Calibri"/>
                        <a:ea typeface="Calibri"/>
                        <a:cs typeface="Times New Roman"/>
                      </a:endParaRPr>
                    </a:p>
                  </a:txBody>
                  <a:tcPr marL="67925" marR="67925" marT="0" marB="0"/>
                </a:tc>
                <a:tc>
                  <a:txBody>
                    <a:bodyPr/>
                    <a:lstStyle/>
                    <a:p>
                      <a:pPr marL="0" marR="0" algn="l">
                        <a:lnSpc>
                          <a:spcPct val="115000"/>
                        </a:lnSpc>
                        <a:spcBef>
                          <a:spcPts val="0"/>
                        </a:spcBef>
                        <a:spcAft>
                          <a:spcPts val="0"/>
                        </a:spcAft>
                      </a:pPr>
                      <a:r>
                        <a:rPr lang="en-US" sz="950" kern="1200" dirty="0">
                          <a:effectLst/>
                        </a:rPr>
                        <a:t>Excludes Court, judge, police, constabulary or No private company performing public functions or receiving funds except by gubernatorial order</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Act does not apply to documents that are exempt from disclosure under another law</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Governor may make modifications of law’s  application to government companies and statutory bodies</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Governor may issue exempt certificate for certain exempt categories of documents. Certificate not subject to any judicial proceedings</a:t>
                      </a:r>
                      <a:endParaRPr lang="en-US" sz="950" dirty="0">
                        <a:effectLst/>
                      </a:endParaRPr>
                    </a:p>
                    <a:p>
                      <a:pPr marL="0" marR="0" algn="l">
                        <a:lnSpc>
                          <a:spcPct val="115000"/>
                        </a:lnSpc>
                        <a:spcBef>
                          <a:spcPts val="0"/>
                        </a:spcBef>
                        <a:spcAft>
                          <a:spcPts val="0"/>
                        </a:spcAft>
                      </a:pPr>
                      <a:r>
                        <a:rPr lang="en-US" sz="950" kern="1200" dirty="0">
                          <a:effectLst/>
                        </a:rPr>
                        <a:t> </a:t>
                      </a:r>
                      <a:endParaRPr lang="en-US" sz="950" dirty="0">
                        <a:effectLst/>
                      </a:endParaRPr>
                    </a:p>
                    <a:p>
                      <a:pPr marL="0" marR="0" algn="l">
                        <a:lnSpc>
                          <a:spcPct val="115000"/>
                        </a:lnSpc>
                        <a:spcBef>
                          <a:spcPts val="0"/>
                        </a:spcBef>
                        <a:spcAft>
                          <a:spcPts val="0"/>
                        </a:spcAft>
                      </a:pPr>
                      <a:r>
                        <a:rPr lang="en-US" sz="950" kern="1200" dirty="0">
                          <a:effectLst/>
                        </a:rPr>
                        <a:t>Application of Act is subject to any other law prohibiting disclosure</a:t>
                      </a:r>
                      <a:endParaRPr lang="en-US" sz="950" dirty="0">
                        <a:effectLst/>
                      </a:endParaRPr>
                    </a:p>
                    <a:p>
                      <a:pPr marL="0" marR="0" algn="l">
                        <a:lnSpc>
                          <a:spcPct val="115000"/>
                        </a:lnSpc>
                        <a:spcBef>
                          <a:spcPts val="0"/>
                        </a:spcBef>
                        <a:spcAft>
                          <a:spcPts val="0"/>
                        </a:spcAft>
                      </a:pPr>
                      <a:r>
                        <a:rPr lang="en-US" sz="950" dirty="0">
                          <a:effectLst/>
                        </a:rPr>
                        <a:t> </a:t>
                      </a:r>
                      <a:endParaRPr lang="en-US" sz="950" dirty="0">
                        <a:effectLst/>
                        <a:latin typeface="Calibri"/>
                        <a:ea typeface="Calibri"/>
                        <a:cs typeface="Times New Roman"/>
                      </a:endParaRPr>
                    </a:p>
                  </a:txBody>
                  <a:tcPr marL="67925" marR="67925" marT="0" marB="0"/>
                </a:tc>
                <a:tc>
                  <a:txBody>
                    <a:bodyPr/>
                    <a:lstStyle/>
                    <a:p>
                      <a:pPr marL="0" marR="0" algn="l">
                        <a:lnSpc>
                          <a:spcPct val="115000"/>
                        </a:lnSpc>
                        <a:spcBef>
                          <a:spcPts val="0"/>
                        </a:spcBef>
                        <a:spcAft>
                          <a:spcPts val="0"/>
                        </a:spcAft>
                      </a:pPr>
                      <a:r>
                        <a:rPr lang="en-US" sz="950" kern="1200" dirty="0">
                          <a:effectLst/>
                        </a:rPr>
                        <a:t>Public Interest test applicable to only certain exemptions</a:t>
                      </a:r>
                      <a:endParaRPr lang="en-US" sz="950" dirty="0">
                        <a:effectLst/>
                        <a:latin typeface="Calibri"/>
                        <a:ea typeface="Calibri"/>
                        <a:cs typeface="Times New Roman"/>
                      </a:endParaRPr>
                    </a:p>
                  </a:txBody>
                  <a:tcPr marL="67925" marR="67925" marT="0" marB="0"/>
                </a:tc>
                <a:tc>
                  <a:txBody>
                    <a:bodyPr/>
                    <a:lstStyle/>
                    <a:p>
                      <a:pPr marL="0" marR="0" algn="l">
                        <a:lnSpc>
                          <a:spcPct val="115000"/>
                        </a:lnSpc>
                        <a:spcBef>
                          <a:spcPts val="0"/>
                        </a:spcBef>
                        <a:spcAft>
                          <a:spcPts val="0"/>
                        </a:spcAft>
                      </a:pPr>
                      <a:r>
                        <a:rPr lang="en-US" sz="950" kern="1200">
                          <a:effectLst/>
                        </a:rPr>
                        <a:t>Information Commissioner(Enforcement investigation powers outlined and decisions binding) </a:t>
                      </a:r>
                      <a:endParaRPr lang="en-US" sz="950">
                        <a:effectLst/>
                      </a:endParaRPr>
                    </a:p>
                    <a:p>
                      <a:pPr marL="0" marR="0" algn="l">
                        <a:lnSpc>
                          <a:spcPct val="115000"/>
                        </a:lnSpc>
                        <a:spcBef>
                          <a:spcPts val="0"/>
                        </a:spcBef>
                        <a:spcAft>
                          <a:spcPts val="0"/>
                        </a:spcAft>
                      </a:pPr>
                      <a:r>
                        <a:rPr lang="en-US" sz="950" kern="1200">
                          <a:effectLst/>
                        </a:rPr>
                        <a:t>High Court</a:t>
                      </a:r>
                      <a:endParaRPr lang="en-US" sz="950">
                        <a:effectLst/>
                        <a:latin typeface="Calibri"/>
                        <a:ea typeface="Calibri"/>
                        <a:cs typeface="Times New Roman"/>
                      </a:endParaRPr>
                    </a:p>
                  </a:txBody>
                  <a:tcPr marL="67925" marR="67925" marT="0" marB="0"/>
                </a:tc>
                <a:tc>
                  <a:txBody>
                    <a:bodyPr/>
                    <a:lstStyle/>
                    <a:p>
                      <a:pPr marL="0" marR="0" algn="ctr">
                        <a:lnSpc>
                          <a:spcPct val="115000"/>
                        </a:lnSpc>
                        <a:spcBef>
                          <a:spcPts val="0"/>
                        </a:spcBef>
                        <a:spcAft>
                          <a:spcPts val="0"/>
                        </a:spcAft>
                      </a:pPr>
                      <a:r>
                        <a:rPr lang="en-US" sz="950" kern="1200" dirty="0">
                          <a:effectLst/>
                        </a:rPr>
                        <a:t>Yes</a:t>
                      </a:r>
                      <a:endParaRPr lang="en-US" sz="950" dirty="0">
                        <a:effectLst/>
                        <a:latin typeface="Calibri"/>
                        <a:ea typeface="Calibri"/>
                        <a:cs typeface="Times New Roman"/>
                      </a:endParaRPr>
                    </a:p>
                  </a:txBody>
                  <a:tcPr marL="67925" marR="67925" marT="0" marB="0"/>
                </a:tc>
              </a:tr>
            </a:tbl>
          </a:graphicData>
        </a:graphic>
      </p:graphicFrame>
    </p:spTree>
    <p:extLst>
      <p:ext uri="{BB962C8B-B14F-4D97-AF65-F5344CB8AC3E}">
        <p14:creationId xmlns:p14="http://schemas.microsoft.com/office/powerpoint/2010/main" val="349221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62712"/>
          </a:xfrm>
        </p:spPr>
        <p:txBody>
          <a:bodyPr>
            <a:normAutofit/>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p>
        </p:txBody>
      </p:sp>
      <p:sp>
        <p:nvSpPr>
          <p:cNvPr id="3" name="Content Placeholder 2"/>
          <p:cNvSpPr>
            <a:spLocks noGrp="1"/>
          </p:cNvSpPr>
          <p:nvPr>
            <p:ph idx="1"/>
          </p:nvPr>
        </p:nvSpPr>
        <p:spPr>
          <a:xfrm>
            <a:off x="457200" y="1066800"/>
            <a:ext cx="8229600" cy="5257800"/>
          </a:xfrm>
        </p:spPr>
        <p:txBody>
          <a:bodyPr/>
          <a:lstStyle/>
          <a:p>
            <a:pPr marL="0" indent="0" algn="ctr">
              <a:buNone/>
            </a:pPr>
            <a:r>
              <a:rPr lang="en-US" sz="1200" b="1" dirty="0"/>
              <a:t>IMPLEMENTATION </a:t>
            </a:r>
            <a:r>
              <a:rPr lang="en-US" sz="1200" b="1" dirty="0" smtClean="0"/>
              <a:t>STRATEGIES &amp; STEPS</a:t>
            </a:r>
          </a:p>
          <a:p>
            <a:pPr marL="0" indent="0" algn="ctr">
              <a:buNone/>
            </a:pPr>
            <a:endParaRPr lang="en-US" sz="1200" b="1" dirty="0"/>
          </a:p>
          <a:p>
            <a:pPr algn="just">
              <a:buFont typeface="Wingdings" panose="05000000000000000000" pitchFamily="2" charset="2"/>
              <a:buChar char="Ø"/>
            </a:pPr>
            <a:r>
              <a:rPr lang="en-US" sz="1200" dirty="0" smtClean="0"/>
              <a:t>Jamaica, Trinidad and the Cayman Islands conducted phased implementation</a:t>
            </a:r>
          </a:p>
          <a:p>
            <a:pPr marL="0" indent="0" algn="just">
              <a:buNone/>
            </a:pPr>
            <a:endParaRPr lang="en-US" sz="1200" dirty="0" smtClean="0"/>
          </a:p>
          <a:p>
            <a:pPr algn="just">
              <a:buFont typeface="Wingdings" panose="05000000000000000000" pitchFamily="2" charset="2"/>
              <a:buChar char="Ø"/>
            </a:pPr>
            <a:r>
              <a:rPr lang="en-US" sz="1200" dirty="0" smtClean="0"/>
              <a:t>Establishment </a:t>
            </a:r>
            <a:r>
              <a:rPr lang="en-US" sz="1200" dirty="0"/>
              <a:t>of Administrative Units (Jamaica – ATI Unit; Cayman Islands – Steering Committee/FOI Unit</a:t>
            </a:r>
            <a:r>
              <a:rPr lang="en-US" sz="1200" dirty="0" smtClean="0"/>
              <a:t>);</a:t>
            </a:r>
          </a:p>
          <a:p>
            <a:pPr marL="0" indent="0" algn="just">
              <a:buNone/>
            </a:pPr>
            <a:endParaRPr lang="en-US" sz="1200" dirty="0" smtClean="0"/>
          </a:p>
          <a:p>
            <a:pPr algn="just">
              <a:buFont typeface="Wingdings" panose="05000000000000000000" pitchFamily="2" charset="2"/>
              <a:buChar char="Ø"/>
            </a:pPr>
            <a:r>
              <a:rPr lang="en-US" sz="1200" dirty="0" smtClean="0"/>
              <a:t>Identification of more in demand Ministries and Agencies, designation into groups; </a:t>
            </a:r>
          </a:p>
          <a:p>
            <a:pPr marL="0" indent="0" algn="just">
              <a:buNone/>
            </a:pPr>
            <a:endParaRPr lang="en-US" sz="1200" dirty="0" smtClean="0"/>
          </a:p>
          <a:p>
            <a:pPr algn="just">
              <a:buFont typeface="Wingdings" panose="05000000000000000000" pitchFamily="2" charset="2"/>
              <a:buChar char="Ø"/>
            </a:pPr>
            <a:r>
              <a:rPr lang="en-US" sz="1200" dirty="0" smtClean="0"/>
              <a:t>Establishment of a schedule for each group of entities to begin administering the Act;</a:t>
            </a:r>
          </a:p>
          <a:p>
            <a:pPr marL="0" indent="0" algn="just">
              <a:buNone/>
            </a:pPr>
            <a:endParaRPr lang="en-US" sz="1200" dirty="0" smtClean="0"/>
          </a:p>
          <a:p>
            <a:pPr algn="just">
              <a:buFont typeface="Wingdings" panose="05000000000000000000" pitchFamily="2" charset="2"/>
              <a:buChar char="Ø"/>
            </a:pPr>
            <a:r>
              <a:rPr lang="en-US" sz="1200" dirty="0" smtClean="0"/>
              <a:t>Identification </a:t>
            </a:r>
            <a:r>
              <a:rPr lang="en-US" sz="1200" dirty="0"/>
              <a:t>of Information </a:t>
            </a:r>
            <a:r>
              <a:rPr lang="en-US" sz="1200" dirty="0" smtClean="0"/>
              <a:t>officers;</a:t>
            </a:r>
          </a:p>
          <a:p>
            <a:pPr marL="0" indent="0" algn="just">
              <a:buNone/>
            </a:pPr>
            <a:endParaRPr lang="en-US" sz="1200" dirty="0" smtClean="0"/>
          </a:p>
          <a:p>
            <a:pPr algn="just">
              <a:buFont typeface="Wingdings" panose="05000000000000000000" pitchFamily="2" charset="2"/>
              <a:buChar char="Ø"/>
            </a:pPr>
            <a:r>
              <a:rPr lang="en-US" sz="1200" dirty="0" smtClean="0"/>
              <a:t>Improvement of records and information management systems and policies;</a:t>
            </a:r>
          </a:p>
          <a:p>
            <a:pPr marL="0" indent="0" algn="just">
              <a:buNone/>
            </a:pPr>
            <a:endParaRPr lang="en-US" sz="1200" dirty="0" smtClean="0"/>
          </a:p>
          <a:p>
            <a:pPr algn="just">
              <a:buFont typeface="Wingdings" panose="05000000000000000000" pitchFamily="2" charset="2"/>
              <a:buChar char="Ø"/>
            </a:pPr>
            <a:r>
              <a:rPr lang="en-US" sz="1200" dirty="0" smtClean="0"/>
              <a:t>Training conducted for public servants;</a:t>
            </a:r>
            <a:endParaRPr lang="en-US" sz="1400" dirty="0"/>
          </a:p>
        </p:txBody>
      </p:sp>
      <p:sp>
        <p:nvSpPr>
          <p:cNvPr id="4" name="Date Placeholder 3"/>
          <p:cNvSpPr>
            <a:spLocks noGrp="1"/>
          </p:cNvSpPr>
          <p:nvPr>
            <p:ph type="dt" sz="half" idx="10"/>
          </p:nvPr>
        </p:nvSpPr>
        <p:spPr/>
        <p:txBody>
          <a:bodyPr/>
          <a:lstStyle/>
          <a:p>
            <a:r>
              <a:rPr lang="en-US" sz="800" dirty="0" smtClean="0"/>
              <a:t>2/13/2015</a:t>
            </a:r>
            <a:endParaRPr lang="en-US" sz="800" dirty="0"/>
          </a:p>
        </p:txBody>
      </p:sp>
      <p:sp>
        <p:nvSpPr>
          <p:cNvPr id="5" name="Footer Placeholder 4"/>
          <p:cNvSpPr>
            <a:spLocks noGrp="1"/>
          </p:cNvSpPr>
          <p:nvPr>
            <p:ph type="ftr" sz="quarter" idx="11"/>
          </p:nvPr>
        </p:nvSpPr>
        <p:spPr/>
        <p:txBody>
          <a:bodyPr/>
          <a:lstStyle/>
          <a:p>
            <a:r>
              <a:rPr lang="en-US" sz="800" dirty="0" smtClean="0"/>
              <a:t>Prepared by: </a:t>
            </a:r>
            <a:r>
              <a:rPr lang="en-US" sz="800" dirty="0" err="1" smtClean="0"/>
              <a:t>Aylair</a:t>
            </a:r>
            <a:r>
              <a:rPr lang="en-US" sz="800" dirty="0" smtClean="0"/>
              <a:t> Livingstone</a:t>
            </a:r>
            <a:endParaRPr lang="en-US" sz="800" dirty="0"/>
          </a:p>
        </p:txBody>
      </p:sp>
      <p:sp>
        <p:nvSpPr>
          <p:cNvPr id="6" name="Slide Number Placeholder 5"/>
          <p:cNvSpPr>
            <a:spLocks noGrp="1"/>
          </p:cNvSpPr>
          <p:nvPr>
            <p:ph type="sldNum" sz="quarter" idx="12"/>
          </p:nvPr>
        </p:nvSpPr>
        <p:spPr/>
        <p:txBody>
          <a:bodyPr/>
          <a:lstStyle/>
          <a:p>
            <a:fld id="{5E0E4570-3A7A-4AF5-B148-F01E30562DC2}" type="slidenum">
              <a:rPr lang="en-US" smtClean="0"/>
              <a:t>8</a:t>
            </a:fld>
            <a:endParaRPr lang="en-US"/>
          </a:p>
        </p:txBody>
      </p:sp>
    </p:spTree>
    <p:extLst>
      <p:ext uri="{BB962C8B-B14F-4D97-AF65-F5344CB8AC3E}">
        <p14:creationId xmlns:p14="http://schemas.microsoft.com/office/powerpoint/2010/main" val="2615769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lstStyle/>
          <a:p>
            <a:pPr algn="ctr"/>
            <a:r>
              <a:rPr lang="en-US" altLang="en-US" sz="1200" b="1" dirty="0">
                <a:solidFill>
                  <a:prstClr val="black"/>
                </a:solidFill>
                <a:latin typeface="Constantia" panose="02030602050306030303" pitchFamily="18" charset="0"/>
                <a:ea typeface="Calibri" pitchFamily="34" charset="0"/>
                <a:cs typeface="Times New Roman" pitchFamily="18" charset="0"/>
              </a:rPr>
              <a:t>FREEDOM OF INFORMATION IN THE CARIBBEAN</a:t>
            </a:r>
            <a:endParaRPr lang="en-US" dirty="0"/>
          </a:p>
        </p:txBody>
      </p:sp>
      <p:sp>
        <p:nvSpPr>
          <p:cNvPr id="3" name="Content Placeholder 2"/>
          <p:cNvSpPr>
            <a:spLocks noGrp="1"/>
          </p:cNvSpPr>
          <p:nvPr>
            <p:ph idx="1"/>
          </p:nvPr>
        </p:nvSpPr>
        <p:spPr>
          <a:xfrm>
            <a:off x="457200" y="1676400"/>
            <a:ext cx="8229600" cy="4648200"/>
          </a:xfrm>
        </p:spPr>
        <p:txBody>
          <a:bodyPr/>
          <a:lstStyle/>
          <a:p>
            <a:pPr marL="0" indent="0" algn="ctr">
              <a:buNone/>
            </a:pPr>
            <a:r>
              <a:rPr lang="en-US" sz="1400" b="1" dirty="0">
                <a:solidFill>
                  <a:prstClr val="black"/>
                </a:solidFill>
                <a:ea typeface="+mj-ea"/>
                <a:cs typeface="+mj-cs"/>
              </a:rPr>
              <a:t>MAIN IMPLEMENTATION </a:t>
            </a:r>
            <a:r>
              <a:rPr lang="en-US" sz="1400" b="1" dirty="0" smtClean="0">
                <a:solidFill>
                  <a:prstClr val="black"/>
                </a:solidFill>
                <a:ea typeface="+mj-ea"/>
                <a:cs typeface="+mj-cs"/>
              </a:rPr>
              <a:t>CHALLENGES</a:t>
            </a:r>
          </a:p>
          <a:p>
            <a:pPr marL="0" indent="0">
              <a:buNone/>
            </a:pPr>
            <a:endParaRPr lang="en-US" sz="1200" b="1" dirty="0" smtClean="0">
              <a:solidFill>
                <a:prstClr val="black"/>
              </a:solidFill>
              <a:ea typeface="+mj-ea"/>
              <a:cs typeface="+mj-cs"/>
            </a:endParaRPr>
          </a:p>
          <a:p>
            <a:pPr>
              <a:buFont typeface="Wingdings" panose="05000000000000000000" pitchFamily="2" charset="2"/>
              <a:buChar char="Ø"/>
            </a:pPr>
            <a:r>
              <a:rPr lang="en-US" sz="1200" dirty="0" smtClean="0">
                <a:solidFill>
                  <a:prstClr val="black"/>
                </a:solidFill>
                <a:ea typeface="+mj-ea"/>
                <a:cs typeface="+mj-cs"/>
              </a:rPr>
              <a:t>In 2013, 2 seminal reports on FOI implementation were published;</a:t>
            </a:r>
          </a:p>
          <a:p>
            <a:pPr>
              <a:buFont typeface="Wingdings" panose="05000000000000000000" pitchFamily="2" charset="2"/>
              <a:buChar char="Ø"/>
            </a:pPr>
            <a:endParaRPr lang="en-US" sz="1200" dirty="0">
              <a:solidFill>
                <a:prstClr val="black"/>
              </a:solidFill>
              <a:ea typeface="+mj-ea"/>
              <a:cs typeface="+mj-cs"/>
            </a:endParaRPr>
          </a:p>
          <a:p>
            <a:pPr>
              <a:buFont typeface="Wingdings" panose="05000000000000000000" pitchFamily="2" charset="2"/>
              <a:buChar char="Ø"/>
            </a:pPr>
            <a:r>
              <a:rPr lang="en-US" sz="1200" dirty="0" smtClean="0">
                <a:solidFill>
                  <a:prstClr val="black"/>
                </a:solidFill>
                <a:ea typeface="+mj-ea"/>
                <a:cs typeface="+mj-cs"/>
              </a:rPr>
              <a:t> One was published by the World Bank, </a:t>
            </a:r>
            <a:r>
              <a:rPr lang="en-US" sz="1200" i="1" dirty="0" smtClean="0">
                <a:solidFill>
                  <a:prstClr val="black"/>
                </a:solidFill>
                <a:ea typeface="+mj-ea"/>
                <a:cs typeface="+mj-cs"/>
              </a:rPr>
              <a:t>“Implementing the Right to Information – Lessons from Experience” </a:t>
            </a:r>
            <a:r>
              <a:rPr lang="en-US" sz="1200" dirty="0" smtClean="0">
                <a:solidFill>
                  <a:prstClr val="black"/>
                </a:solidFill>
                <a:ea typeface="+mj-ea"/>
                <a:cs typeface="+mj-cs"/>
              </a:rPr>
              <a:t>and the other from the Center for International Media Assistance (CIMA) titled </a:t>
            </a:r>
            <a:r>
              <a:rPr lang="en-US" sz="1200" i="1" dirty="0" smtClean="0">
                <a:solidFill>
                  <a:prstClr val="black"/>
                </a:solidFill>
                <a:ea typeface="+mj-ea"/>
                <a:cs typeface="+mj-cs"/>
              </a:rPr>
              <a:t>“Breathing Life into FOI Laws – The Challenges of Implementation in the Democratizing World”</a:t>
            </a:r>
          </a:p>
          <a:p>
            <a:pPr>
              <a:buFont typeface="Wingdings" panose="05000000000000000000" pitchFamily="2" charset="2"/>
              <a:buChar char="Ø"/>
            </a:pPr>
            <a:endParaRPr lang="en-US" sz="1200" dirty="0">
              <a:solidFill>
                <a:prstClr val="black"/>
              </a:solidFill>
              <a:ea typeface="+mj-ea"/>
              <a:cs typeface="+mj-cs"/>
            </a:endParaRPr>
          </a:p>
          <a:p>
            <a:pPr>
              <a:buFont typeface="Wingdings" panose="05000000000000000000" pitchFamily="2" charset="2"/>
              <a:buChar char="Ø"/>
            </a:pPr>
            <a:r>
              <a:rPr lang="en-US" sz="1200" dirty="0" smtClean="0">
                <a:solidFill>
                  <a:prstClr val="black"/>
                </a:solidFill>
                <a:ea typeface="+mj-ea"/>
                <a:cs typeface="+mj-cs"/>
              </a:rPr>
              <a:t>While the World Bank Report did not include countries from the Caribbean, its observations and recommendations for effective implementation strategies in lesser developed countries were no less insightful than those contained in the CIMA report;</a:t>
            </a:r>
          </a:p>
          <a:p>
            <a:pPr>
              <a:buFont typeface="Wingdings" panose="05000000000000000000" pitchFamily="2" charset="2"/>
              <a:buChar char="Ø"/>
            </a:pPr>
            <a:endParaRPr lang="en-US" sz="1200" dirty="0">
              <a:solidFill>
                <a:prstClr val="black"/>
              </a:solidFill>
              <a:ea typeface="+mj-ea"/>
              <a:cs typeface="+mj-cs"/>
            </a:endParaRPr>
          </a:p>
          <a:p>
            <a:pPr>
              <a:buFont typeface="Wingdings" panose="05000000000000000000" pitchFamily="2" charset="2"/>
              <a:buChar char="Ø"/>
            </a:pPr>
            <a:r>
              <a:rPr lang="en-US" sz="1200" dirty="0" smtClean="0">
                <a:solidFill>
                  <a:prstClr val="black"/>
                </a:solidFill>
                <a:ea typeface="+mj-ea"/>
                <a:cs typeface="+mj-cs"/>
              </a:rPr>
              <a:t>At the same time, as the author and any other FOI advocate having experience with the implementation of an FOI law will know, the observations on the less than desirable situations were by no means entirely new and only served to underscore what is only too well known across the Caribbean;</a:t>
            </a:r>
          </a:p>
          <a:p>
            <a:pPr>
              <a:buFont typeface="Wingdings" panose="05000000000000000000" pitchFamily="2" charset="2"/>
              <a:buChar char="Ø"/>
            </a:pPr>
            <a:endParaRPr lang="en-US" sz="1200" dirty="0">
              <a:solidFill>
                <a:prstClr val="black"/>
              </a:solidFill>
              <a:ea typeface="+mj-ea"/>
              <a:cs typeface="+mj-cs"/>
            </a:endParaRPr>
          </a:p>
          <a:p>
            <a:pPr>
              <a:buFont typeface="Wingdings" panose="05000000000000000000" pitchFamily="2" charset="2"/>
              <a:buChar char="Ø"/>
            </a:pPr>
            <a:r>
              <a:rPr lang="en-US" sz="1200" dirty="0" smtClean="0">
                <a:solidFill>
                  <a:prstClr val="black"/>
                </a:solidFill>
                <a:ea typeface="+mj-ea"/>
                <a:cs typeface="+mj-cs"/>
              </a:rPr>
              <a:t>Following is a </a:t>
            </a:r>
            <a:r>
              <a:rPr lang="en-US" sz="1200" dirty="0" err="1" smtClean="0">
                <a:solidFill>
                  <a:prstClr val="black"/>
                </a:solidFill>
                <a:ea typeface="+mj-ea"/>
                <a:cs typeface="+mj-cs"/>
              </a:rPr>
              <a:t>precis</a:t>
            </a:r>
            <a:r>
              <a:rPr lang="en-US" sz="1200" dirty="0" smtClean="0">
                <a:solidFill>
                  <a:prstClr val="black"/>
                </a:solidFill>
                <a:ea typeface="+mj-ea"/>
                <a:cs typeface="+mj-cs"/>
              </a:rPr>
              <a:t> of some of the primary obstacles to implementation.</a:t>
            </a:r>
            <a:endParaRPr lang="en-US" sz="1200" dirty="0"/>
          </a:p>
        </p:txBody>
      </p:sp>
      <p:sp>
        <p:nvSpPr>
          <p:cNvPr id="4" name="Date Placeholder 3"/>
          <p:cNvSpPr>
            <a:spLocks noGrp="1"/>
          </p:cNvSpPr>
          <p:nvPr>
            <p:ph type="dt" sz="half" idx="10"/>
          </p:nvPr>
        </p:nvSpPr>
        <p:spPr/>
        <p:txBody>
          <a:bodyPr/>
          <a:lstStyle/>
          <a:p>
            <a:r>
              <a:rPr lang="en-US" smtClean="0"/>
              <a:t>2/13/2015</a:t>
            </a:r>
            <a:endParaRPr lang="en-US"/>
          </a:p>
        </p:txBody>
      </p:sp>
      <p:sp>
        <p:nvSpPr>
          <p:cNvPr id="5" name="Footer Placeholder 4"/>
          <p:cNvSpPr>
            <a:spLocks noGrp="1"/>
          </p:cNvSpPr>
          <p:nvPr>
            <p:ph type="ftr" sz="quarter" idx="11"/>
          </p:nvPr>
        </p:nvSpPr>
        <p:spPr/>
        <p:txBody>
          <a:bodyPr/>
          <a:lstStyle/>
          <a:p>
            <a:r>
              <a:rPr lang="en-US" smtClean="0"/>
              <a:t>Prepared by: Aylair Livingstone</a:t>
            </a:r>
            <a:endParaRPr lang="en-US"/>
          </a:p>
        </p:txBody>
      </p:sp>
      <p:sp>
        <p:nvSpPr>
          <p:cNvPr id="6" name="Slide Number Placeholder 5"/>
          <p:cNvSpPr>
            <a:spLocks noGrp="1"/>
          </p:cNvSpPr>
          <p:nvPr>
            <p:ph type="sldNum" sz="quarter" idx="12"/>
          </p:nvPr>
        </p:nvSpPr>
        <p:spPr/>
        <p:txBody>
          <a:bodyPr/>
          <a:lstStyle/>
          <a:p>
            <a:fld id="{5E0E4570-3A7A-4AF5-B148-F01E30562DC2}" type="slidenum">
              <a:rPr lang="en-US" smtClean="0"/>
              <a:t>9</a:t>
            </a:fld>
            <a:endParaRPr lang="en-US"/>
          </a:p>
        </p:txBody>
      </p:sp>
    </p:spTree>
    <p:extLst>
      <p:ext uri="{BB962C8B-B14F-4D97-AF65-F5344CB8AC3E}">
        <p14:creationId xmlns:p14="http://schemas.microsoft.com/office/powerpoint/2010/main" val="2432834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18403</TotalTime>
  <Words>4020</Words>
  <Application>Microsoft Office PowerPoint</Application>
  <PresentationFormat>On-screen Show (4:3)</PresentationFormat>
  <Paragraphs>638</Paragraphs>
  <Slides>18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Constantia</vt:lpstr>
      <vt:lpstr>Helvetica</vt:lpstr>
      <vt:lpstr>Times New Roman</vt:lpstr>
      <vt:lpstr>Wingdings</vt:lpstr>
      <vt:lpstr>Wingdings 2</vt:lpstr>
      <vt:lpstr>Flow</vt:lpstr>
      <vt:lpstr>FREEDOM OF INFORMATION IN THE CARIBBEAN</vt:lpstr>
      <vt:lpstr>Fig. 1   STATUS OF FOI &amp; RELATED LAWS IN THE CARIBBEAN</vt:lpstr>
      <vt:lpstr>FREEDOM OF INFORMATION IN THE CARIBBEAN</vt:lpstr>
      <vt:lpstr>GLOBAL RTI/FOI RATING (2013) Source: Global RTI Rating/Centre for Law and Democracy</vt:lpstr>
      <vt:lpstr>GLOBAL RTI/FOI RATING Source: Global RTI Rating/Centre for Law and Democracy</vt:lpstr>
      <vt:lpstr> SNAPSHOT OF KEY FOI PROVISIONS</vt:lpstr>
      <vt:lpstr>SNAPSHOT (cont’d)  </vt:lpstr>
      <vt:lpstr>FREEDOM OF INFORMATION IN THE CARIBBEAN</vt:lpstr>
      <vt:lpstr>FREEDOM OF INFORMATION IN THE CARIBBEAN</vt:lpstr>
      <vt:lpstr>   MAIN IMPLEMENTATION CHALLENGES (cont’d)</vt:lpstr>
      <vt:lpstr>IMPLEMENTATION CHALLENGES (con’td) </vt:lpstr>
      <vt:lpstr> USE OF TECHNOLOGY Bridging the Digital Divide in the Caribbean</vt:lpstr>
      <vt:lpstr> USE OF TECHNOLOGY Bridging the Digital Divide in the Caribbean </vt:lpstr>
      <vt:lpstr>USE OF TECHNOLOGY Bridging the Digital Divide in the Caribbean </vt:lpstr>
      <vt:lpstr>FREEDOM OF INFORMATION IN THE CARIBBEAN</vt:lpstr>
      <vt:lpstr>FREEDOM OF INFORMATION IN THE CARIBBEAN</vt:lpstr>
      <vt:lpstr>FREEDOM OF INFORMATION IN THE CARIBBEAN</vt:lpstr>
      <vt:lpstr>JOURNALISM POINTS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Aylair</dc:creator>
  <cp:lastModifiedBy>Rosemary D'Amour</cp:lastModifiedBy>
  <cp:revision>189</cp:revision>
  <dcterms:created xsi:type="dcterms:W3CDTF">2015-02-05T17:05:06Z</dcterms:created>
  <dcterms:modified xsi:type="dcterms:W3CDTF">2015-03-04T20:16:10Z</dcterms:modified>
</cp:coreProperties>
</file>